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package/2006/relationships/metadata/extended-properties" Target="docProps/app0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89" r:id="rId2"/>
    <p:sldId id="290" r:id="rId3"/>
    <p:sldId id="291" r:id="rId4"/>
    <p:sldId id="292" r:id="rId5"/>
    <p:sldId id="293" r:id="rId6"/>
    <p:sldId id="310" r:id="rId7"/>
    <p:sldId id="313" r:id="rId8"/>
    <p:sldId id="314" r:id="rId9"/>
    <p:sldId id="315" r:id="rId10"/>
    <p:sldId id="284" r:id="rId11"/>
    <p:sldId id="331" r:id="rId12"/>
    <p:sldId id="332" r:id="rId13"/>
    <p:sldId id="330" r:id="rId14"/>
    <p:sldId id="312" r:id="rId15"/>
    <p:sldId id="333" r:id="rId16"/>
    <p:sldId id="335" r:id="rId17"/>
    <p:sldId id="336" r:id="rId18"/>
    <p:sldId id="337" r:id="rId19"/>
    <p:sldId id="343" r:id="rId20"/>
    <p:sldId id="344" r:id="rId21"/>
    <p:sldId id="334" r:id="rId22"/>
    <p:sldId id="350" r:id="rId23"/>
    <p:sldId id="338" r:id="rId24"/>
    <p:sldId id="345" r:id="rId25"/>
    <p:sldId id="339" r:id="rId26"/>
    <p:sldId id="346" r:id="rId27"/>
    <p:sldId id="347" r:id="rId28"/>
    <p:sldId id="348" r:id="rId29"/>
    <p:sldId id="349" r:id="rId30"/>
    <p:sldId id="342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184" autoAdjust="0"/>
    <p:restoredTop sz="94662" autoAdjust="0"/>
  </p:normalViewPr>
  <p:slideViewPr>
    <p:cSldViewPr snapToGrid="0" snapToObjects="1">
      <p:cViewPr varScale="1">
        <p:scale>
          <a:sx n="70" d="100"/>
          <a:sy n="70" d="100"/>
        </p:scale>
        <p:origin x="192" y="9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3992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B743A-9243-214C-93F9-5639ADBE8DAD}" type="datetimeFigureOut">
              <a:rPr lang="en-US" smtClean="0"/>
              <a:t>2/6/20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489FE-396A-7D4F-90CD-265E802E7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976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interpretation of histogram (more complex model always has higher likelihood.  Intuitive because in more complex model, p for each sample was the MLE p for each sample).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489FE-396A-7D4F-90CD-265E802E71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35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2748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discrete </a:t>
            </a:r>
            <a:r>
              <a:rPr lang="en-US" dirty="0" err="1"/>
              <a:t>distrubutions</a:t>
            </a:r>
            <a:r>
              <a:rPr lang="en-US" dirty="0"/>
              <a:t> like binomial, it’s a cumulative sum of 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489FE-396A-7D4F-90CD-265E802E718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13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particular value of x = 0!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489FE-396A-7D4F-90CD-265E802E71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58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489FE-396A-7D4F-90CD-265E802E718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112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489FE-396A-7D4F-90CD-265E802E718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04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Aft>
                <a:spcPts val="600"/>
              </a:spcAft>
              <a:defRPr sz="2400"/>
            </a:lvl1pPr>
            <a:lvl2pPr marL="742950" indent="-285750">
              <a:buFont typeface="Arial" panose="020B0604020202020204" pitchFamily="34" charset="0"/>
              <a:buChar char="•"/>
              <a:defRPr sz="2400"/>
            </a:lvl2pPr>
            <a:lvl3pPr marL="1143000" indent="-228600">
              <a:buFont typeface="Courier New" panose="02070309020205020404" pitchFamily="49" charset="0"/>
              <a:buChar char="o"/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Avenir Next Demi Bold" panose="020B0503020202020204" pitchFamily="34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Font typeface="Arial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Courier New" panose="02070309020205020404" pitchFamily="49" charset="0"/>
        <a:buChar char="o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065EB9-06BD-9940-812A-434CBF692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 of Where We’re Going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CF128B-0397-F042-9C0C-8B74E0F6D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930823"/>
            <a:ext cx="10972800" cy="1484716"/>
          </a:xfrm>
        </p:spPr>
        <p:txBody>
          <a:bodyPr>
            <a:normAutofit fontScale="92500"/>
          </a:bodyPr>
          <a:lstStyle/>
          <a:p>
            <a:r>
              <a:rPr lang="en-US" dirty="0"/>
              <a:t>Does the proportion of weevils differ significantly (more than expected by chance) by oak species, site, or both and by how much?</a:t>
            </a:r>
          </a:p>
          <a:p>
            <a:r>
              <a:rPr lang="en-US" dirty="0" err="1">
                <a:latin typeface="Courier" pitchFamily="2" charset="0"/>
              </a:rPr>
              <a:t>glm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cbind</a:t>
            </a:r>
            <a:r>
              <a:rPr lang="en-US" dirty="0">
                <a:latin typeface="Courier" pitchFamily="2" charset="0"/>
              </a:rPr>
              <a:t>(weevils, non) ~ </a:t>
            </a:r>
            <a:r>
              <a:rPr lang="en-US" dirty="0" err="1">
                <a:latin typeface="Courier" pitchFamily="2" charset="0"/>
              </a:rPr>
              <a:t>oak.sp</a:t>
            </a:r>
            <a:r>
              <a:rPr lang="en-US" dirty="0">
                <a:latin typeface="Courier" pitchFamily="2" charset="0"/>
              </a:rPr>
              <a:t> + site, …)</a:t>
            </a:r>
            <a:r>
              <a:rPr lang="en-US" dirty="0"/>
              <a:t> (plus several other tools) 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097F6EF-CBF8-0C4B-B5CF-273F16872C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254569"/>
              </p:ext>
            </p:extLst>
          </p:nvPr>
        </p:nvGraphicFramePr>
        <p:xfrm>
          <a:off x="7047390" y="1391207"/>
          <a:ext cx="4267200" cy="251460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146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acorns with…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site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effectLst/>
                          <a:latin typeface="Arial"/>
                        </a:rPr>
                        <a:t>oak.sp</a:t>
                      </a:r>
                      <a:endParaRPr lang="en-US" sz="20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weevils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none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584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187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white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406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910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118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white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308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391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101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white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500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82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3FAE346-002C-8A46-9FEA-E569172F4329}"/>
              </a:ext>
            </a:extLst>
          </p:cNvPr>
          <p:cNvSpPr txBox="1"/>
          <p:nvPr/>
        </p:nvSpPr>
        <p:spPr>
          <a:xfrm>
            <a:off x="7047390" y="3962426"/>
            <a:ext cx="4115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itchFamily="34" charset="0"/>
                <a:cs typeface="Arial" pitchFamily="34" charset="0"/>
              </a:rPr>
              <a:t>DATA: Prof. Michael Steele, Wilkes University, http://www.wilkes.edu/pages/969.asp?pidm=6010</a:t>
            </a:r>
          </a:p>
        </p:txBody>
      </p:sp>
      <p:pic>
        <p:nvPicPr>
          <p:cNvPr id="9" name="Picture 5" descr="Identify Oak Leaves Step 2.jpg">
            <a:extLst>
              <a:ext uri="{FF2B5EF4-FFF2-40B4-BE49-F238E27FC236}">
                <a16:creationId xmlns:a16="http://schemas.microsoft.com/office/drawing/2014/main" id="{6926EA20-07C0-364B-B335-72005DB69B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r="8672"/>
          <a:stretch/>
        </p:blipFill>
        <p:spPr bwMode="auto">
          <a:xfrm>
            <a:off x="609600" y="1391207"/>
            <a:ext cx="3219836" cy="343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igure 42b">
            <a:extLst>
              <a:ext uri="{FF2B5EF4-FFF2-40B4-BE49-F238E27FC236}">
                <a16:creationId xmlns:a16="http://schemas.microsoft.com/office/drawing/2014/main" id="{010B74F3-FD7B-1846-B7EC-0B85D8512C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18" t="10476" r="5680" b="8095"/>
          <a:stretch/>
        </p:blipFill>
        <p:spPr bwMode="auto">
          <a:xfrm>
            <a:off x="4087266" y="1391207"/>
            <a:ext cx="2657592" cy="205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7070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BFE448-DF44-4444-A6D5-151DC89B3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935" y="2559126"/>
            <a:ext cx="5104206" cy="39085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37F267-3B24-4A71-B0F9-8F243838318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1859" y="488598"/>
            <a:ext cx="5668619" cy="60909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EA629D-D70E-430F-A1F6-CFEA5BED7BBE}"/>
              </a:ext>
            </a:extLst>
          </p:cNvPr>
          <p:cNvSpPr txBox="1"/>
          <p:nvPr/>
        </p:nvSpPr>
        <p:spPr>
          <a:xfrm>
            <a:off x="603896" y="390340"/>
            <a:ext cx="60420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Normal cumulative density function (CDF)</a:t>
            </a:r>
          </a:p>
          <a:p>
            <a:r>
              <a:rPr lang="en-US" sz="2400" dirty="0">
                <a:latin typeface="Avenir Next" panose="020B0503020202020204" pitchFamily="34" charset="0"/>
              </a:rPr>
              <a:t>	</a:t>
            </a:r>
            <a:r>
              <a:rPr lang="en-US" sz="2400" dirty="0" err="1">
                <a:latin typeface="Courier" pitchFamily="2" charset="0"/>
              </a:rPr>
              <a:t>pnorm</a:t>
            </a:r>
            <a:r>
              <a:rPr lang="en-US" sz="2400" dirty="0">
                <a:latin typeface="Courier" pitchFamily="2" charset="0"/>
              </a:rPr>
              <a:t>()</a:t>
            </a:r>
          </a:p>
          <a:p>
            <a:endParaRPr lang="en-US" sz="2400" dirty="0">
              <a:latin typeface="Avenir Next" panose="020B05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962337-B8F9-49B9-88F2-2DCBC1D6E3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9141" y="719733"/>
            <a:ext cx="2844935" cy="21485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1530A1-F771-4CB1-AF8A-B2FA0C96F4DA}"/>
              </a:ext>
            </a:extLst>
          </p:cNvPr>
          <p:cNvSpPr txBox="1"/>
          <p:nvPr/>
        </p:nvSpPr>
        <p:spPr>
          <a:xfrm>
            <a:off x="1547924" y="1590669"/>
            <a:ext cx="1563185" cy="63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47" dirty="0"/>
              <a:t>mean = 27.2</a:t>
            </a:r>
          </a:p>
          <a:p>
            <a:r>
              <a:rPr lang="en-US" sz="1747" dirty="0"/>
              <a:t>variance = 59.0</a:t>
            </a:r>
          </a:p>
        </p:txBody>
      </p:sp>
    </p:spTree>
    <p:extLst>
      <p:ext uri="{BB962C8B-B14F-4D97-AF65-F5344CB8AC3E}">
        <p14:creationId xmlns:p14="http://schemas.microsoft.com/office/powerpoint/2010/main" val="3639344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4117678-5CE9-5E4D-97E5-CF466635D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26721"/>
            <a:ext cx="10972800" cy="569944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you want to know what proportion of outcomes are less than a certain value, CDF is very useful</a:t>
            </a:r>
          </a:p>
          <a:p>
            <a:pPr marL="0" indent="0">
              <a:buNone/>
            </a:pPr>
            <a:r>
              <a:rPr lang="en-US" dirty="0"/>
              <a:t>E.g. 95% of trials expected to have fewer than 6 skittles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59CA6A87-A2D3-A04F-8635-C8B63C426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560" y="1950572"/>
            <a:ext cx="7625080" cy="470899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D3A3AA7-E8D1-5643-A217-15BCE96B810E}"/>
              </a:ext>
            </a:extLst>
          </p:cNvPr>
          <p:cNvCxnSpPr>
            <a:cxnSpLocks/>
          </p:cNvCxnSpPr>
          <p:nvPr/>
        </p:nvCxnSpPr>
        <p:spPr>
          <a:xfrm>
            <a:off x="2773680" y="2407920"/>
            <a:ext cx="30302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241F00-63E5-044B-BBA5-F4BF64D3CA97}"/>
              </a:ext>
            </a:extLst>
          </p:cNvPr>
          <p:cNvCxnSpPr>
            <a:cxnSpLocks/>
          </p:cNvCxnSpPr>
          <p:nvPr/>
        </p:nvCxnSpPr>
        <p:spPr>
          <a:xfrm>
            <a:off x="5803900" y="2377440"/>
            <a:ext cx="0" cy="39166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512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D52146-F5B0-8644-B2B4-FDAB9E1176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0994"/>
          <a:stretch/>
        </p:blipFill>
        <p:spPr>
          <a:xfrm>
            <a:off x="2969590" y="1625111"/>
            <a:ext cx="5668619" cy="542133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4117678-5CE9-5E4D-97E5-CF466635D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26721"/>
            <a:ext cx="10972800" cy="569944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you want to know what proportion of outcomes are less than a certain value, CDF is very useful</a:t>
            </a:r>
          </a:p>
          <a:p>
            <a:pPr marL="0" indent="0">
              <a:buNone/>
            </a:pPr>
            <a:r>
              <a:rPr lang="en-US" dirty="0"/>
              <a:t>E.g. 95% of leaves expected to be &lt; 40mm long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D3A3AA7-E8D1-5643-A217-15BCE96B810E}"/>
              </a:ext>
            </a:extLst>
          </p:cNvPr>
          <p:cNvCxnSpPr>
            <a:cxnSpLocks/>
          </p:cNvCxnSpPr>
          <p:nvPr/>
        </p:nvCxnSpPr>
        <p:spPr>
          <a:xfrm>
            <a:off x="2773680" y="2194560"/>
            <a:ext cx="38684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241F00-63E5-044B-BBA5-F4BF64D3CA97}"/>
              </a:ext>
            </a:extLst>
          </p:cNvPr>
          <p:cNvCxnSpPr>
            <a:cxnSpLocks/>
          </p:cNvCxnSpPr>
          <p:nvPr/>
        </p:nvCxnSpPr>
        <p:spPr>
          <a:xfrm>
            <a:off x="6642100" y="2179320"/>
            <a:ext cx="0" cy="39166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097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49A7280-0552-164C-BF25-E241E1CF4551}"/>
              </a:ext>
            </a:extLst>
          </p:cNvPr>
          <p:cNvSpPr/>
          <p:nvPr/>
        </p:nvSpPr>
        <p:spPr>
          <a:xfrm>
            <a:off x="4129367" y="6333335"/>
            <a:ext cx="6366341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88" dirty="0">
                <a:latin typeface="Calibri" panose="020F0502020204030204" pitchFamily="34" charset="0"/>
                <a:cs typeface="Calibri" panose="020F0502020204030204" pitchFamily="34" charset="0"/>
              </a:rPr>
              <a:t>B. </a:t>
            </a:r>
            <a:r>
              <a:rPr lang="en-US" sz="1588" dirty="0" err="1">
                <a:latin typeface="Calibri" panose="020F0502020204030204" pitchFamily="34" charset="0"/>
                <a:cs typeface="Calibri" panose="020F0502020204030204" pitchFamily="34" charset="0"/>
              </a:rPr>
              <a:t>Bolker</a:t>
            </a:r>
            <a:r>
              <a:rPr lang="en-US" sz="1588" dirty="0">
                <a:latin typeface="Calibri" panose="020F0502020204030204" pitchFamily="34" charset="0"/>
                <a:cs typeface="Calibri" panose="020F0502020204030204" pitchFamily="34" charset="0"/>
              </a:rPr>
              <a:t>, 2008, </a:t>
            </a:r>
            <a:r>
              <a:rPr lang="en-US" sz="1588" i="1" dirty="0">
                <a:latin typeface="Calibri" panose="020F0502020204030204" pitchFamily="34" charset="0"/>
                <a:cs typeface="Calibri" panose="020F0502020204030204" pitchFamily="34" charset="0"/>
              </a:rPr>
              <a:t>Ecological Models and Data in R</a:t>
            </a:r>
            <a:r>
              <a:rPr lang="en-US" sz="1588" dirty="0">
                <a:latin typeface="Calibri" panose="020F0502020204030204" pitchFamily="34" charset="0"/>
                <a:cs typeface="Calibri" panose="020F0502020204030204" pitchFamily="34" charset="0"/>
              </a:rPr>
              <a:t>, Princeton University Press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F22E24-96D7-594B-9E18-201F0D470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97" b="17096"/>
          <a:stretch/>
        </p:blipFill>
        <p:spPr>
          <a:xfrm>
            <a:off x="1860179" y="289956"/>
            <a:ext cx="8534681" cy="61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560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1CC52-1A16-EE40-B5F3-7E44E9CB9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0BB52-885D-1D4D-9069-D6DB7D74F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real data, we never know the true value of the population and can’t do repeated sampling</a:t>
            </a:r>
          </a:p>
          <a:p>
            <a:r>
              <a:rPr lang="en-US" dirty="0"/>
              <a:t>How do we know if a predictor variable is meaningful?  I.e., is there a </a:t>
            </a:r>
            <a:r>
              <a:rPr lang="en-US" i="1" dirty="0"/>
              <a:t>real</a:t>
            </a:r>
            <a:r>
              <a:rPr lang="en-US" dirty="0"/>
              <a:t> difference between proportions of different colored skittles, or is log-likelihood just improved by added another parameter?</a:t>
            </a:r>
          </a:p>
          <a:p>
            <a:r>
              <a:rPr lang="en-US" dirty="0"/>
              <a:t>Two tools:</a:t>
            </a:r>
          </a:p>
          <a:p>
            <a:pPr lvl="1"/>
            <a:r>
              <a:rPr lang="en-US" spc="-4" dirty="0">
                <a:latin typeface="Calibri"/>
                <a:cs typeface="Calibri"/>
              </a:rPr>
              <a:t>Li</a:t>
            </a:r>
            <a:r>
              <a:rPr lang="en-US" spc="-66" dirty="0">
                <a:latin typeface="Calibri"/>
                <a:cs typeface="Calibri"/>
              </a:rPr>
              <a:t>k</a:t>
            </a:r>
            <a:r>
              <a:rPr lang="en-US" dirty="0">
                <a:latin typeface="Calibri"/>
                <a:cs typeface="Calibri"/>
              </a:rPr>
              <a:t>e</a:t>
            </a:r>
            <a:r>
              <a:rPr lang="en-US" spc="-4" dirty="0">
                <a:latin typeface="Calibri"/>
                <a:cs typeface="Calibri"/>
              </a:rPr>
              <a:t>lihoo</a:t>
            </a:r>
            <a:r>
              <a:rPr lang="en-US" dirty="0">
                <a:latin typeface="Calibri"/>
                <a:cs typeface="Calibri"/>
              </a:rPr>
              <a:t>d</a:t>
            </a:r>
            <a:r>
              <a:rPr lang="en-US" spc="4" dirty="0">
                <a:latin typeface="Calibri"/>
                <a:cs typeface="Calibri"/>
              </a:rPr>
              <a:t> </a:t>
            </a:r>
            <a:r>
              <a:rPr lang="en-US" spc="-4" dirty="0">
                <a:latin typeface="Calibri"/>
                <a:cs typeface="Calibri"/>
              </a:rPr>
              <a:t>R</a:t>
            </a:r>
            <a:r>
              <a:rPr lang="en-US" spc="-18" dirty="0">
                <a:latin typeface="Calibri"/>
                <a:cs typeface="Calibri"/>
              </a:rPr>
              <a:t>a</a:t>
            </a:r>
            <a:r>
              <a:rPr lang="en-US" spc="-4" dirty="0">
                <a:latin typeface="Calibri"/>
                <a:cs typeface="Calibri"/>
              </a:rPr>
              <a:t>ti</a:t>
            </a:r>
            <a:r>
              <a:rPr lang="en-US" dirty="0">
                <a:latin typeface="Calibri"/>
                <a:cs typeface="Calibri"/>
              </a:rPr>
              <a:t>o</a:t>
            </a:r>
            <a:r>
              <a:rPr lang="en-US" spc="-18" dirty="0">
                <a:latin typeface="Calibri"/>
                <a:cs typeface="Calibri"/>
              </a:rPr>
              <a:t> </a:t>
            </a:r>
            <a:r>
              <a:rPr lang="en-US" spc="-176" dirty="0">
                <a:latin typeface="Calibri"/>
                <a:cs typeface="Calibri"/>
              </a:rPr>
              <a:t>T</a:t>
            </a:r>
            <a:r>
              <a:rPr lang="en-US" dirty="0">
                <a:latin typeface="Calibri"/>
                <a:cs typeface="Calibri"/>
              </a:rPr>
              <a:t>e</a:t>
            </a:r>
            <a:r>
              <a:rPr lang="en-US" spc="-22" dirty="0">
                <a:latin typeface="Calibri"/>
                <a:cs typeface="Calibri"/>
              </a:rPr>
              <a:t>s</a:t>
            </a:r>
            <a:r>
              <a:rPr lang="en-US" dirty="0">
                <a:latin typeface="Calibri"/>
                <a:cs typeface="Calibri"/>
              </a:rPr>
              <a:t>t</a:t>
            </a:r>
            <a:r>
              <a:rPr lang="en-US" spc="4" dirty="0">
                <a:latin typeface="Calibri"/>
                <a:cs typeface="Calibri"/>
              </a:rPr>
              <a:t> </a:t>
            </a:r>
          </a:p>
          <a:p>
            <a:pPr lvl="1"/>
            <a:r>
              <a:rPr lang="en-US" spc="-4" dirty="0">
                <a:latin typeface="Calibri"/>
                <a:cs typeface="Calibri"/>
              </a:rPr>
              <a:t>Information criterion </a:t>
            </a:r>
            <a:r>
              <a:rPr lang="en-US" spc="-4" dirty="0">
                <a:latin typeface="Calibri"/>
                <a:cs typeface="Calibri"/>
                <a:sym typeface="Wingdings" pitchFamily="2" charset="2"/>
              </a:rPr>
              <a:t> AIC: “Akaike’s Information Criterion” or “An Information Criterion”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524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CDCF3-2AF6-1249-9DF6-BF8617716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LR follows a continuous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7DA0DC-60FC-A345-B180-7497866703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As sample number→ ∞ , LR distribution approaches a chi-square distribution</a:t>
                </a:r>
              </a:p>
              <a:p>
                <a:r>
                  <a:rPr lang="en-US" dirty="0"/>
                  <a:t>Forms the basis of the </a:t>
                </a:r>
                <a:r>
                  <a:rPr lang="en-US" b="1" dirty="0"/>
                  <a:t>Likelihood Ratio Test (LRT)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sz="2300" i="1" spc="-4" dirty="0">
                    <a:cs typeface="Calibri"/>
                  </a:rPr>
                  <a:t>L</a:t>
                </a:r>
                <a:r>
                  <a:rPr lang="en-US" sz="2300" baseline="-20833" dirty="0">
                    <a:cs typeface="Calibri"/>
                  </a:rPr>
                  <a:t>2 </a:t>
                </a:r>
                <a:r>
                  <a:rPr lang="en-US" sz="2300" spc="-238" baseline="-20833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=</a:t>
                </a:r>
                <a:r>
                  <a:rPr lang="en-US" sz="2300" spc="-4" dirty="0">
                    <a:cs typeface="Calibri"/>
                  </a:rPr>
                  <a:t> li</a:t>
                </a:r>
                <a:r>
                  <a:rPr lang="en-US" sz="2300" spc="-71" dirty="0">
                    <a:cs typeface="Calibri"/>
                  </a:rPr>
                  <a:t>k</a:t>
                </a:r>
                <a:r>
                  <a:rPr lang="en-US" sz="2300" dirty="0">
                    <a:cs typeface="Calibri"/>
                  </a:rPr>
                  <a:t>elihood</a:t>
                </a:r>
                <a:r>
                  <a:rPr lang="en-US" sz="2300" spc="-26" dirty="0">
                    <a:cs typeface="Calibri"/>
                  </a:rPr>
                  <a:t> </a:t>
                </a:r>
                <a:r>
                  <a:rPr lang="en-US" sz="2300" spc="-4" dirty="0">
                    <a:cs typeface="Calibri"/>
                  </a:rPr>
                  <a:t>o</a:t>
                </a:r>
                <a:r>
                  <a:rPr lang="en-US" sz="2300" dirty="0">
                    <a:cs typeface="Calibri"/>
                  </a:rPr>
                  <a:t>f simpler (restricted)</a:t>
                </a:r>
                <a:r>
                  <a:rPr lang="en-US" sz="2300" spc="-4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model</a:t>
                </a:r>
              </a:p>
              <a:p>
                <a:pPr marL="0" indent="0">
                  <a:buNone/>
                </a:pPr>
                <a:r>
                  <a:rPr lang="en-US" sz="2300" i="1" spc="-4" dirty="0">
                    <a:cs typeface="Calibri"/>
                  </a:rPr>
                  <a:t>L</a:t>
                </a:r>
                <a:r>
                  <a:rPr lang="en-US" sz="2300" baseline="-20833" dirty="0">
                    <a:cs typeface="Calibri"/>
                  </a:rPr>
                  <a:t>1 </a:t>
                </a:r>
                <a:r>
                  <a:rPr lang="en-US" sz="2300" spc="-238" baseline="-20833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=</a:t>
                </a:r>
                <a:r>
                  <a:rPr lang="en-US" sz="2300" spc="-4" dirty="0">
                    <a:cs typeface="Calibri"/>
                  </a:rPr>
                  <a:t> li</a:t>
                </a:r>
                <a:r>
                  <a:rPr lang="en-US" sz="2300" spc="-71" dirty="0">
                    <a:cs typeface="Calibri"/>
                  </a:rPr>
                  <a:t>k</a:t>
                </a:r>
                <a:r>
                  <a:rPr lang="en-US" sz="2300" dirty="0">
                    <a:cs typeface="Calibri"/>
                  </a:rPr>
                  <a:t>elihood</a:t>
                </a:r>
                <a:r>
                  <a:rPr lang="en-US" sz="2300" spc="-26" dirty="0">
                    <a:cs typeface="Calibri"/>
                  </a:rPr>
                  <a:t> </a:t>
                </a:r>
                <a:r>
                  <a:rPr lang="en-US" sz="2300" spc="-4" dirty="0">
                    <a:cs typeface="Calibri"/>
                  </a:rPr>
                  <a:t>o</a:t>
                </a:r>
                <a:r>
                  <a:rPr lang="en-US" sz="2300" dirty="0">
                    <a:cs typeface="Calibri"/>
                  </a:rPr>
                  <a:t>f </a:t>
                </a:r>
                <a:r>
                  <a:rPr lang="en-US" sz="2300" spc="-18" dirty="0">
                    <a:cs typeface="Calibri"/>
                  </a:rPr>
                  <a:t>mo</a:t>
                </a:r>
                <a:r>
                  <a:rPr lang="en-US" sz="2300" spc="-40" dirty="0">
                    <a:cs typeface="Calibri"/>
                  </a:rPr>
                  <a:t>r</a:t>
                </a:r>
                <a:r>
                  <a:rPr lang="en-US" sz="2300" spc="-13" dirty="0">
                    <a:cs typeface="Calibri"/>
                  </a:rPr>
                  <a:t>e</a:t>
                </a:r>
                <a:r>
                  <a:rPr lang="en-US" sz="2300" spc="-9" dirty="0">
                    <a:cs typeface="Calibri"/>
                  </a:rPr>
                  <a:t> </a:t>
                </a:r>
                <a:r>
                  <a:rPr lang="en-US" sz="2300" spc="-18" dirty="0">
                    <a:cs typeface="Calibri"/>
                  </a:rPr>
                  <a:t>c</a:t>
                </a:r>
                <a:r>
                  <a:rPr lang="en-US" sz="2300" spc="-4" dirty="0">
                    <a:cs typeface="Calibri"/>
                  </a:rPr>
                  <a:t>o</a:t>
                </a:r>
                <a:r>
                  <a:rPr lang="en-US" sz="2300" spc="-18" dirty="0">
                    <a:cs typeface="Calibri"/>
                  </a:rPr>
                  <a:t>m</a:t>
                </a:r>
                <a:r>
                  <a:rPr lang="en-US" sz="2300" spc="-4" dirty="0">
                    <a:cs typeface="Calibri"/>
                  </a:rPr>
                  <a:t>p</a:t>
                </a:r>
                <a:r>
                  <a:rPr lang="en-US" sz="2300" dirty="0">
                    <a:cs typeface="Calibri"/>
                  </a:rPr>
                  <a:t>l</a:t>
                </a:r>
                <a:r>
                  <a:rPr lang="en-US" sz="2300" spc="-49" dirty="0">
                    <a:cs typeface="Calibri"/>
                  </a:rPr>
                  <a:t>e</a:t>
                </a:r>
                <a:r>
                  <a:rPr lang="en-US" sz="2300" dirty="0">
                    <a:cs typeface="Calibri"/>
                  </a:rPr>
                  <a:t>x</a:t>
                </a:r>
                <a:r>
                  <a:rPr lang="en-US" sz="2300" spc="-13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model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300" i="1" spc="238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300" i="1" spc="238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"/>
                          </a:rPr>
                          <m:t>𝜒</m:t>
                        </m:r>
                      </m:e>
                      <m:sup>
                        <m:r>
                          <a:rPr lang="en-US" sz="2300" i="1" spc="238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300" dirty="0">
                    <a:cs typeface="Calibri"/>
                  </a:rPr>
                  <a:t>= chi-squa</a:t>
                </a:r>
                <a:r>
                  <a:rPr lang="en-US" sz="2300" spc="-35" dirty="0">
                    <a:cs typeface="Calibri"/>
                  </a:rPr>
                  <a:t>r</a:t>
                </a:r>
                <a:r>
                  <a:rPr lang="en-US" sz="2300" spc="-13" dirty="0">
                    <a:cs typeface="Calibri"/>
                  </a:rPr>
                  <a:t>e</a:t>
                </a:r>
                <a:r>
                  <a:rPr lang="en-US" sz="2300" dirty="0">
                    <a:cs typeface="Calibri"/>
                  </a:rPr>
                  <a:t> </a:t>
                </a:r>
                <a:r>
                  <a:rPr lang="en-US" sz="2300" spc="-4" dirty="0">
                    <a:cs typeface="Calibri"/>
                  </a:rPr>
                  <a:t>di</a:t>
                </a:r>
                <a:r>
                  <a:rPr lang="en-US" sz="2300" spc="-31" dirty="0">
                    <a:cs typeface="Calibri"/>
                  </a:rPr>
                  <a:t>s</a:t>
                </a:r>
                <a:r>
                  <a:rPr lang="en-US" sz="2300" spc="-9" dirty="0">
                    <a:cs typeface="Calibri"/>
                  </a:rPr>
                  <a:t>t</a:t>
                </a:r>
                <a:r>
                  <a:rPr lang="en-US" sz="2300" dirty="0">
                    <a:cs typeface="Calibri"/>
                  </a:rPr>
                  <a:t>ribution</a:t>
                </a:r>
              </a:p>
              <a:p>
                <a:pPr marL="0" indent="0">
                  <a:buNone/>
                </a:pPr>
                <a:r>
                  <a:rPr lang="en-US" sz="2300" i="1" spc="-4" dirty="0">
                    <a:cs typeface="Calibri"/>
                  </a:rPr>
                  <a:t>d</a:t>
                </a:r>
                <a:r>
                  <a:rPr lang="en-US" sz="2300" i="1" dirty="0">
                    <a:cs typeface="Calibri"/>
                  </a:rPr>
                  <a:t>f</a:t>
                </a:r>
                <a:r>
                  <a:rPr lang="en-US" sz="2300" dirty="0">
                    <a:cs typeface="Calibri"/>
                  </a:rPr>
                  <a:t> = </a:t>
                </a:r>
                <a:r>
                  <a:rPr lang="en-US" sz="2300" spc="-18" dirty="0">
                    <a:cs typeface="Calibri"/>
                  </a:rPr>
                  <a:t>deg</a:t>
                </a:r>
                <a:r>
                  <a:rPr lang="en-US" sz="2300" spc="-35" dirty="0">
                    <a:cs typeface="Calibri"/>
                  </a:rPr>
                  <a:t>r</a:t>
                </a:r>
                <a:r>
                  <a:rPr lang="en-US" sz="2300" spc="-13" dirty="0">
                    <a:cs typeface="Calibri"/>
                  </a:rPr>
                  <a:t>ees</a:t>
                </a:r>
                <a:r>
                  <a:rPr lang="en-US" sz="2300" spc="4" dirty="0">
                    <a:cs typeface="Calibri"/>
                  </a:rPr>
                  <a:t> </a:t>
                </a:r>
                <a:r>
                  <a:rPr lang="en-US" sz="2300" spc="-4" dirty="0">
                    <a:cs typeface="Calibri"/>
                  </a:rPr>
                  <a:t>o</a:t>
                </a:r>
                <a:r>
                  <a:rPr lang="en-US" sz="2300" dirty="0">
                    <a:cs typeface="Calibri"/>
                  </a:rPr>
                  <a:t>f</a:t>
                </a:r>
                <a:r>
                  <a:rPr lang="en-US" sz="2300" spc="-4" dirty="0">
                    <a:cs typeface="Calibri"/>
                  </a:rPr>
                  <a:t> </a:t>
                </a:r>
                <a:r>
                  <a:rPr lang="en-US" sz="2300" spc="-13" dirty="0">
                    <a:cs typeface="Calibri"/>
                  </a:rPr>
                  <a:t>f</a:t>
                </a:r>
                <a:r>
                  <a:rPr lang="en-US" sz="2300" spc="-40" dirty="0">
                    <a:cs typeface="Calibri"/>
                  </a:rPr>
                  <a:t>r</a:t>
                </a:r>
                <a:r>
                  <a:rPr lang="en-US" sz="2300" spc="-13" dirty="0">
                    <a:cs typeface="Calibri"/>
                  </a:rPr>
                  <a:t>eedom</a:t>
                </a:r>
                <a:endParaRPr lang="en-US" sz="2300" dirty="0">
                  <a:cs typeface="Calibri"/>
                </a:endParaRPr>
              </a:p>
              <a:p>
                <a:pPr marL="0" indent="0">
                  <a:buNone/>
                </a:pPr>
                <a:r>
                  <a:rPr lang="en-US" sz="2300" i="1" spc="-13" dirty="0">
                    <a:cs typeface="Calibri"/>
                  </a:rPr>
                  <a:t>k</a:t>
                </a:r>
                <a:r>
                  <a:rPr lang="en-US" sz="2300" spc="-19" baseline="-20833" dirty="0">
                    <a:cs typeface="Calibri"/>
                  </a:rPr>
                  <a:t>2</a:t>
                </a:r>
                <a:r>
                  <a:rPr lang="en-US" sz="2300" spc="224" baseline="-20833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= no.</a:t>
                </a:r>
                <a:r>
                  <a:rPr lang="en-US" sz="2300" spc="-4" dirty="0">
                    <a:cs typeface="Calibri"/>
                  </a:rPr>
                  <a:t> </a:t>
                </a:r>
                <a:r>
                  <a:rPr lang="en-US" sz="2300" spc="-13" dirty="0">
                    <a:cs typeface="Calibri"/>
                  </a:rPr>
                  <a:t>e</a:t>
                </a:r>
                <a:r>
                  <a:rPr lang="en-US" sz="2300" spc="-40" dirty="0">
                    <a:cs typeface="Calibri"/>
                  </a:rPr>
                  <a:t>s</a:t>
                </a:r>
                <a:r>
                  <a:rPr lang="en-US" sz="2300" dirty="0">
                    <a:cs typeface="Calibri"/>
                  </a:rPr>
                  <a:t>tim</a:t>
                </a:r>
                <a:r>
                  <a:rPr lang="en-US" sz="2300" spc="-22" dirty="0">
                    <a:cs typeface="Calibri"/>
                  </a:rPr>
                  <a:t>a</a:t>
                </a:r>
                <a:r>
                  <a:rPr lang="en-US" sz="2300" spc="-31" dirty="0">
                    <a:cs typeface="Calibri"/>
                  </a:rPr>
                  <a:t>t</a:t>
                </a:r>
                <a:r>
                  <a:rPr lang="en-US" sz="2300" spc="-13" dirty="0">
                    <a:cs typeface="Calibri"/>
                  </a:rPr>
                  <a:t>e</a:t>
                </a:r>
                <a:r>
                  <a:rPr lang="en-US" sz="2300" dirty="0">
                    <a:cs typeface="Calibri"/>
                  </a:rPr>
                  <a:t>d</a:t>
                </a:r>
                <a:r>
                  <a:rPr lang="en-US" sz="2300" spc="-9" dirty="0">
                    <a:cs typeface="Calibri"/>
                  </a:rPr>
                  <a:t> </a:t>
                </a:r>
                <a:r>
                  <a:rPr lang="en-US" sz="2300" spc="-4" dirty="0">
                    <a:cs typeface="Calibri"/>
                  </a:rPr>
                  <a:t>pa</a:t>
                </a:r>
                <a:r>
                  <a:rPr lang="en-US" sz="2300" spc="-44" dirty="0">
                    <a:cs typeface="Calibri"/>
                  </a:rPr>
                  <a:t>r</a:t>
                </a:r>
                <a:r>
                  <a:rPr lang="en-US" sz="2300" dirty="0">
                    <a:cs typeface="Calibri"/>
                  </a:rPr>
                  <a:t>a</a:t>
                </a:r>
                <a:r>
                  <a:rPr lang="en-US" sz="2300" spc="-22" dirty="0">
                    <a:cs typeface="Calibri"/>
                  </a:rPr>
                  <a:t>me</a:t>
                </a:r>
                <a:r>
                  <a:rPr lang="en-US" sz="2300" spc="-31" dirty="0">
                    <a:cs typeface="Calibri"/>
                  </a:rPr>
                  <a:t>t</a:t>
                </a:r>
                <a:r>
                  <a:rPr lang="en-US" sz="2300" spc="-13" dirty="0">
                    <a:cs typeface="Calibri"/>
                  </a:rPr>
                  <a:t>e</a:t>
                </a:r>
                <a:r>
                  <a:rPr lang="en-US" sz="2300" spc="-49" dirty="0">
                    <a:cs typeface="Calibri"/>
                  </a:rPr>
                  <a:t>r</a:t>
                </a:r>
                <a:r>
                  <a:rPr lang="en-US" sz="2300" dirty="0">
                    <a:cs typeface="Calibri"/>
                  </a:rPr>
                  <a:t>s</a:t>
                </a:r>
                <a:r>
                  <a:rPr lang="en-US" sz="2300" spc="-9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in</a:t>
                </a:r>
                <a:r>
                  <a:rPr lang="en-US" sz="2300" spc="-4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simpler</a:t>
                </a:r>
                <a:r>
                  <a:rPr lang="en-US" sz="2300" spc="-4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model</a:t>
                </a:r>
              </a:p>
              <a:p>
                <a:pPr marL="0" indent="0">
                  <a:buNone/>
                </a:pPr>
                <a:r>
                  <a:rPr lang="en-US" sz="2300" i="1" spc="-13" dirty="0">
                    <a:cs typeface="Calibri"/>
                  </a:rPr>
                  <a:t>k</a:t>
                </a:r>
                <a:r>
                  <a:rPr lang="en-US" sz="2300" spc="-19" baseline="-20833" dirty="0">
                    <a:cs typeface="Calibri"/>
                  </a:rPr>
                  <a:t>1</a:t>
                </a:r>
                <a:r>
                  <a:rPr lang="en-US" sz="2300" spc="224" baseline="-20833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= no.</a:t>
                </a:r>
                <a:r>
                  <a:rPr lang="en-US" sz="2300" spc="-4" dirty="0">
                    <a:cs typeface="Calibri"/>
                  </a:rPr>
                  <a:t> </a:t>
                </a:r>
                <a:r>
                  <a:rPr lang="en-US" sz="2300" spc="-13" dirty="0">
                    <a:cs typeface="Calibri"/>
                  </a:rPr>
                  <a:t>e</a:t>
                </a:r>
                <a:r>
                  <a:rPr lang="en-US" sz="2300" spc="-40" dirty="0">
                    <a:cs typeface="Calibri"/>
                  </a:rPr>
                  <a:t>s</a:t>
                </a:r>
                <a:r>
                  <a:rPr lang="en-US" sz="2300" dirty="0">
                    <a:cs typeface="Calibri"/>
                  </a:rPr>
                  <a:t>tim</a:t>
                </a:r>
                <a:r>
                  <a:rPr lang="en-US" sz="2300" spc="-22" dirty="0">
                    <a:cs typeface="Calibri"/>
                  </a:rPr>
                  <a:t>a</a:t>
                </a:r>
                <a:r>
                  <a:rPr lang="en-US" sz="2300" spc="-31" dirty="0">
                    <a:cs typeface="Calibri"/>
                  </a:rPr>
                  <a:t>t</a:t>
                </a:r>
                <a:r>
                  <a:rPr lang="en-US" sz="2300" spc="-13" dirty="0">
                    <a:cs typeface="Calibri"/>
                  </a:rPr>
                  <a:t>e</a:t>
                </a:r>
                <a:r>
                  <a:rPr lang="en-US" sz="2300" dirty="0">
                    <a:cs typeface="Calibri"/>
                  </a:rPr>
                  <a:t>d</a:t>
                </a:r>
                <a:r>
                  <a:rPr lang="en-US" sz="2300" spc="-9" dirty="0">
                    <a:cs typeface="Calibri"/>
                  </a:rPr>
                  <a:t> </a:t>
                </a:r>
                <a:r>
                  <a:rPr lang="en-US" sz="2300" spc="-4" dirty="0">
                    <a:cs typeface="Calibri"/>
                  </a:rPr>
                  <a:t>pa</a:t>
                </a:r>
                <a:r>
                  <a:rPr lang="en-US" sz="2300" spc="-44" dirty="0">
                    <a:cs typeface="Calibri"/>
                  </a:rPr>
                  <a:t>r</a:t>
                </a:r>
                <a:r>
                  <a:rPr lang="en-US" sz="2300" dirty="0">
                    <a:cs typeface="Calibri"/>
                  </a:rPr>
                  <a:t>a</a:t>
                </a:r>
                <a:r>
                  <a:rPr lang="en-US" sz="2300" spc="-22" dirty="0">
                    <a:cs typeface="Calibri"/>
                  </a:rPr>
                  <a:t>me</a:t>
                </a:r>
                <a:r>
                  <a:rPr lang="en-US" sz="2300" spc="-31" dirty="0">
                    <a:cs typeface="Calibri"/>
                  </a:rPr>
                  <a:t>t</a:t>
                </a:r>
                <a:r>
                  <a:rPr lang="en-US" sz="2300" spc="-13" dirty="0">
                    <a:cs typeface="Calibri"/>
                  </a:rPr>
                  <a:t>e</a:t>
                </a:r>
                <a:r>
                  <a:rPr lang="en-US" sz="2300" spc="-49" dirty="0">
                    <a:cs typeface="Calibri"/>
                  </a:rPr>
                  <a:t>r</a:t>
                </a:r>
                <a:r>
                  <a:rPr lang="en-US" sz="2300" dirty="0">
                    <a:cs typeface="Calibri"/>
                  </a:rPr>
                  <a:t>s</a:t>
                </a:r>
                <a:r>
                  <a:rPr lang="en-US" sz="2300" spc="-9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in</a:t>
                </a:r>
                <a:r>
                  <a:rPr lang="en-US" sz="2300" spc="-4" dirty="0">
                    <a:cs typeface="Calibri"/>
                  </a:rPr>
                  <a:t> </a:t>
                </a:r>
                <a:r>
                  <a:rPr lang="en-US" sz="2300" spc="-18" dirty="0">
                    <a:cs typeface="Calibri"/>
                  </a:rPr>
                  <a:t>mo</a:t>
                </a:r>
                <a:r>
                  <a:rPr lang="en-US" sz="2300" spc="-40" dirty="0">
                    <a:cs typeface="Calibri"/>
                  </a:rPr>
                  <a:t>r</a:t>
                </a:r>
                <a:r>
                  <a:rPr lang="en-US" sz="2300" spc="-13" dirty="0">
                    <a:cs typeface="Calibri"/>
                  </a:rPr>
                  <a:t>e</a:t>
                </a:r>
                <a:r>
                  <a:rPr lang="en-US" sz="2300" spc="-9" dirty="0">
                    <a:cs typeface="Calibri"/>
                  </a:rPr>
                  <a:t> </a:t>
                </a:r>
                <a:r>
                  <a:rPr lang="en-US" sz="2300" spc="-18" dirty="0">
                    <a:cs typeface="Calibri"/>
                  </a:rPr>
                  <a:t>c</a:t>
                </a:r>
                <a:r>
                  <a:rPr lang="en-US" sz="2300" spc="-4" dirty="0">
                    <a:cs typeface="Calibri"/>
                  </a:rPr>
                  <a:t>o</a:t>
                </a:r>
                <a:r>
                  <a:rPr lang="en-US" sz="2300" spc="-18" dirty="0">
                    <a:cs typeface="Calibri"/>
                  </a:rPr>
                  <a:t>m</a:t>
                </a:r>
                <a:r>
                  <a:rPr lang="en-US" sz="2300" spc="-4" dirty="0">
                    <a:cs typeface="Calibri"/>
                  </a:rPr>
                  <a:t>p</a:t>
                </a:r>
                <a:r>
                  <a:rPr lang="en-US" sz="2300" dirty="0">
                    <a:cs typeface="Calibri"/>
                  </a:rPr>
                  <a:t>l</a:t>
                </a:r>
                <a:r>
                  <a:rPr lang="en-US" sz="2300" spc="-49" dirty="0">
                    <a:cs typeface="Calibri"/>
                  </a:rPr>
                  <a:t>e</a:t>
                </a:r>
                <a:r>
                  <a:rPr lang="en-US" sz="2300" dirty="0">
                    <a:cs typeface="Calibri"/>
                  </a:rPr>
                  <a:t>x</a:t>
                </a:r>
                <a:r>
                  <a:rPr lang="en-US" sz="2300" spc="-13" dirty="0">
                    <a:cs typeface="Calibri"/>
                  </a:rPr>
                  <a:t> </a:t>
                </a:r>
                <a:r>
                  <a:rPr lang="en-US" sz="2300" dirty="0">
                    <a:cs typeface="Calibri"/>
                  </a:rPr>
                  <a:t>model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7DA0DC-60FC-A345-B180-7497866703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79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738F52A-6698-2A48-8E69-D9B803A58DB6}"/>
                  </a:ext>
                </a:extLst>
              </p:cNvPr>
              <p:cNvSpPr txBox="1"/>
              <p:nvPr/>
            </p:nvSpPr>
            <p:spPr>
              <a:xfrm>
                <a:off x="4098580" y="2423160"/>
                <a:ext cx="3994840" cy="8111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94" i="1">
                          <a:latin typeface="Cambria Math"/>
                        </a:rPr>
                        <m:t>−2</m:t>
                      </m:r>
                      <m:func>
                        <m:funcPr>
                          <m:ctrlPr>
                            <a:rPr lang="en-US" sz="2294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294">
                              <a:latin typeface="Cambria Math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294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294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294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94" i="1">
                                          <a:latin typeface="Cambria Math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n-US" sz="2294" i="1"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294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94" i="1">
                                          <a:latin typeface="Cambria Math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n-US" sz="2294" i="1"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  <m:r>
                            <a:rPr lang="en-US" sz="2294" i="1">
                              <a:latin typeface="Cambria Math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294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p>
                                <m:sSupPr>
                                  <m:ctrlPr>
                                    <a:rPr lang="en-US" sz="2294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94" i="1">
                                      <a:latin typeface="Cambria Math"/>
                                      <a:ea typeface="Cambria Math"/>
                                    </a:rPr>
                                    <m:t>𝜒</m:t>
                                  </m:r>
                                </m:e>
                                <m:sup>
                                  <m:r>
                                    <a:rPr lang="en-US" sz="2294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  <m:sub>
                              <m:r>
                                <a:rPr lang="en-US" sz="2294" i="1">
                                  <a:latin typeface="Cambria Math"/>
                                </a:rPr>
                                <m:t>𝑑𝑓</m:t>
                              </m:r>
                              <m:r>
                                <a:rPr lang="en-US" sz="2294" i="1">
                                  <a:latin typeface="Cambria Math"/>
                                </a:rPr>
                                <m:t>= </m:t>
                              </m:r>
                              <m:sSub>
                                <m:sSubPr>
                                  <m:ctrlPr>
                                    <a:rPr lang="en-US" sz="2294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94" i="1">
                                      <a:latin typeface="Cambria Math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294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94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94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94" i="1">
                                      <a:latin typeface="Cambria Math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294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sub>
                          </m:sSub>
                        </m:e>
                      </m:func>
                    </m:oMath>
                  </m:oMathPara>
                </a14:m>
                <a:endParaRPr lang="en-US" sz="2294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738F52A-6698-2A48-8E69-D9B803A58D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8580" y="2423160"/>
                <a:ext cx="3994840" cy="811184"/>
              </a:xfrm>
              <a:prstGeom prst="rect">
                <a:avLst/>
              </a:prstGeom>
              <a:blipFill>
                <a:blip r:embed="rId3"/>
                <a:stretch>
                  <a:fillRect b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6546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ADFE7-9A34-E943-B7C4-09ECDD3B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2200" b="0" dirty="0">
                <a:latin typeface="Avenir Next" panose="020B0503020202020204" pitchFamily="34" charset="0"/>
              </a:rPr>
              <a:t>Under null condition, we expect most values of -2*Ln(LR) to be between 0 and 1.  More rarely higher values.</a:t>
            </a:r>
            <a:br>
              <a:rPr lang="en-US" sz="2200" b="0" dirty="0">
                <a:latin typeface="Avenir Next" panose="020B0503020202020204" pitchFamily="34" charset="0"/>
              </a:rPr>
            </a:br>
            <a:br>
              <a:rPr lang="en-US" sz="2200" b="0" dirty="0">
                <a:latin typeface="Avenir Next" panose="020B0503020202020204" pitchFamily="34" charset="0"/>
              </a:rPr>
            </a:br>
            <a:r>
              <a:rPr lang="en-US" sz="2200" b="0" dirty="0">
                <a:latin typeface="Avenir Next" panose="020B0503020202020204" pitchFamily="34" charset="0"/>
              </a:rPr>
              <a:t>BTW: use </a:t>
            </a:r>
            <a:r>
              <a:rPr lang="en-US" sz="2200" b="0" dirty="0" err="1">
                <a:latin typeface="Courier" pitchFamily="2" charset="0"/>
              </a:rPr>
              <a:t>dchisq</a:t>
            </a:r>
            <a:r>
              <a:rPr lang="en-US" sz="2200" b="0" dirty="0">
                <a:latin typeface="Courier" pitchFamily="2" charset="0"/>
              </a:rPr>
              <a:t>(x, df) </a:t>
            </a:r>
            <a:r>
              <a:rPr lang="en-US" sz="2200" b="0" dirty="0">
                <a:latin typeface="Avenir Next" panose="020B0503020202020204" pitchFamily="34" charset="0"/>
              </a:rPr>
              <a:t>to get PDF for chi-square distribution</a:t>
            </a:r>
          </a:p>
        </p:txBody>
      </p:sp>
      <p:pic>
        <p:nvPicPr>
          <p:cNvPr id="10" name="Content Placeholder 9" descr="A close up of text on a white surface&#10;&#10;Description automatically generated">
            <a:extLst>
              <a:ext uri="{FF2B5EF4-FFF2-40B4-BE49-F238E27FC236}">
                <a16:creationId xmlns:a16="http://schemas.microsoft.com/office/drawing/2014/main" id="{AC9AFFC3-3BA5-544A-9922-E67E55E12C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40248" y="1813560"/>
            <a:ext cx="10311504" cy="515112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B7813D-2D0E-5546-9FAC-01198A90305E}"/>
              </a:ext>
            </a:extLst>
          </p:cNvPr>
          <p:cNvSpPr txBox="1"/>
          <p:nvPr/>
        </p:nvSpPr>
        <p:spPr>
          <a:xfrm>
            <a:off x="8305800" y="2103120"/>
            <a:ext cx="2743200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/>
              <a:t>Chi-square pdf with df =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795592-49EB-024A-B3B8-C80856B4C4DA}"/>
              </a:ext>
            </a:extLst>
          </p:cNvPr>
          <p:cNvSpPr txBox="1"/>
          <p:nvPr/>
        </p:nvSpPr>
        <p:spPr>
          <a:xfrm>
            <a:off x="3032760" y="2103120"/>
            <a:ext cx="2743200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/>
              <a:t>Last year’s data for case 1</a:t>
            </a:r>
          </a:p>
        </p:txBody>
      </p:sp>
    </p:spTree>
    <p:extLst>
      <p:ext uri="{BB962C8B-B14F-4D97-AF65-F5344CB8AC3E}">
        <p14:creationId xmlns:p14="http://schemas.microsoft.com/office/powerpoint/2010/main" val="3033545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DA9F-4919-BE4B-B892-C398EB485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65761"/>
            <a:ext cx="10972800" cy="4525963"/>
          </a:xfrm>
        </p:spPr>
        <p:txBody>
          <a:bodyPr/>
          <a:lstStyle/>
          <a:p>
            <a:r>
              <a:rPr lang="en-US" dirty="0"/>
              <a:t>CDF for chi-square distribution with </a:t>
            </a:r>
            <a:r>
              <a:rPr lang="en-US" dirty="0" err="1"/>
              <a:t>pchisq</a:t>
            </a:r>
            <a:r>
              <a:rPr lang="en-US" dirty="0"/>
              <a:t>(x, df)</a:t>
            </a:r>
          </a:p>
          <a:p>
            <a:r>
              <a:rPr lang="en-US" dirty="0"/>
              <a:t>Expected improvement in likelihood with an ”arbitrary” parameter</a:t>
            </a:r>
          </a:p>
        </p:txBody>
      </p:sp>
      <p:pic>
        <p:nvPicPr>
          <p:cNvPr id="8" name="Picture 7" descr="A close up of a mans face&#10;&#10;Description automatically generated">
            <a:extLst>
              <a:ext uri="{FF2B5EF4-FFF2-40B4-BE49-F238E27FC236}">
                <a16:creationId xmlns:a16="http://schemas.microsoft.com/office/drawing/2014/main" id="{E4B7C30E-5FB8-B44A-921F-9BDFBB6AF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190" y="1856706"/>
            <a:ext cx="8095620" cy="500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104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DA9F-4919-BE4B-B892-C398EB485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65761"/>
            <a:ext cx="10972800" cy="6285121"/>
          </a:xfrm>
        </p:spPr>
        <p:txBody>
          <a:bodyPr>
            <a:normAutofit/>
          </a:bodyPr>
          <a:lstStyle/>
          <a:p>
            <a:r>
              <a:rPr lang="en-US" dirty="0"/>
              <a:t>Under the null expectation, 95% of experiments will have -2*LR ≤ 3.84</a:t>
            </a:r>
          </a:p>
          <a:p>
            <a:r>
              <a:rPr lang="en-US" dirty="0"/>
              <a:t>More complex model is considered “significantly” better with p &lt; 0.05</a:t>
            </a:r>
          </a:p>
          <a:p>
            <a:r>
              <a:rPr lang="en-US" dirty="0"/>
              <a:t>In other words: if the improvement in likelihood would happen less than 5% of the time with an arbitrary parameter, then the parameter ”significantly” improves the model.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A close up of a mans face&#10;&#10;Description automatically generated">
            <a:extLst>
              <a:ext uri="{FF2B5EF4-FFF2-40B4-BE49-F238E27FC236}">
                <a16:creationId xmlns:a16="http://schemas.microsoft.com/office/drawing/2014/main" id="{237CE02A-9700-A041-87EB-40536503C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670" y="2628742"/>
            <a:ext cx="6510659" cy="402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503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DA9F-4919-BE4B-B892-C398EB485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65761"/>
            <a:ext cx="10972800" cy="6285121"/>
          </a:xfrm>
        </p:spPr>
        <p:txBody>
          <a:bodyPr>
            <a:normAutofit/>
          </a:bodyPr>
          <a:lstStyle/>
          <a:p>
            <a:r>
              <a:rPr lang="en-US" dirty="0"/>
              <a:t>If you add 1 parameter, you reach this 5% significance at -2*ln(LR) = 3.84</a:t>
            </a:r>
          </a:p>
          <a:p>
            <a:r>
              <a:rPr lang="en-US" dirty="0" err="1">
                <a:latin typeface="Courier" pitchFamily="2" charset="0"/>
              </a:rPr>
              <a:t>qchisq</a:t>
            </a:r>
            <a:r>
              <a:rPr lang="en-US" dirty="0">
                <a:latin typeface="Courier" pitchFamily="2" charset="0"/>
              </a:rPr>
              <a:t>(0.05, df = 1, </a:t>
            </a:r>
            <a:r>
              <a:rPr lang="en-US" dirty="0" err="1">
                <a:latin typeface="Courier" pitchFamily="2" charset="0"/>
              </a:rPr>
              <a:t>lower.tail</a:t>
            </a:r>
            <a:r>
              <a:rPr lang="en-US" dirty="0">
                <a:latin typeface="Courier" pitchFamily="2" charset="0"/>
              </a:rPr>
              <a:t> = FALSE)</a:t>
            </a:r>
          </a:p>
          <a:p>
            <a:r>
              <a:rPr lang="en-US" dirty="0"/>
              <a:t>To get a p-value for a particular value of -2*ln(LR), plug it into </a:t>
            </a:r>
            <a:r>
              <a:rPr lang="en-US" dirty="0" err="1">
                <a:latin typeface="Courier" pitchFamily="2" charset="0"/>
              </a:rPr>
              <a:t>pchisq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 err="1">
                <a:latin typeface="Courier" pitchFamily="2" charset="0"/>
              </a:rPr>
              <a:t>pchisq</a:t>
            </a:r>
            <a:r>
              <a:rPr lang="en-US" dirty="0">
                <a:latin typeface="Courier" pitchFamily="2" charset="0"/>
              </a:rPr>
              <a:t>(3.84, df = 1, </a:t>
            </a:r>
            <a:r>
              <a:rPr lang="en-US" dirty="0" err="1">
                <a:latin typeface="Courier" pitchFamily="2" charset="0"/>
              </a:rPr>
              <a:t>lower.tail</a:t>
            </a:r>
            <a:r>
              <a:rPr lang="en-US" dirty="0">
                <a:latin typeface="Courier" pitchFamily="2" charset="0"/>
              </a:rPr>
              <a:t> = FALSE)</a:t>
            </a:r>
          </a:p>
        </p:txBody>
      </p:sp>
      <p:pic>
        <p:nvPicPr>
          <p:cNvPr id="12" name="Picture 11" descr="A close up of a mans face&#10;&#10;Description automatically generated">
            <a:extLst>
              <a:ext uri="{FF2B5EF4-FFF2-40B4-BE49-F238E27FC236}">
                <a16:creationId xmlns:a16="http://schemas.microsoft.com/office/drawing/2014/main" id="{237CE02A-9700-A041-87EB-40536503C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781" y="2628742"/>
            <a:ext cx="6510659" cy="402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15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EB8C1-CDCA-8343-B73F-D17792166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Variation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7FB00-398D-4B4C-AD8A-F3DAF0DD0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repeat an experiment many times under identical conditions, you will get slightly different results.</a:t>
            </a:r>
          </a:p>
          <a:p>
            <a:r>
              <a:rPr lang="en-US" dirty="0"/>
              <a:t>E.g. sampling from a binomial distribution—number of events will differ in each random sample.</a:t>
            </a:r>
          </a:p>
          <a:p>
            <a:r>
              <a:rPr lang="en-US" b="1" dirty="0"/>
              <a:t>Fundamental problem in statistics</a:t>
            </a:r>
            <a:r>
              <a:rPr lang="en-US" dirty="0"/>
              <a:t>: How do we know if variation in outcomes is just sampling variation or if there are real differences among groups?</a:t>
            </a:r>
          </a:p>
          <a:p>
            <a:r>
              <a:rPr lang="en-US" dirty="0"/>
              <a:t>In other words, are samples drawn from the same population (defined by some parameters) or different populations?</a:t>
            </a:r>
          </a:p>
        </p:txBody>
      </p:sp>
    </p:spTree>
    <p:extLst>
      <p:ext uri="{BB962C8B-B14F-4D97-AF65-F5344CB8AC3E}">
        <p14:creationId xmlns:p14="http://schemas.microsoft.com/office/powerpoint/2010/main" val="831787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6BA1F-33A3-7B4A-92C4-ECA85F2D5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chi-square 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18480-ABFC-1147-9601-A8CAF5F7F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4861560" cy="4525963"/>
          </a:xfrm>
        </p:spPr>
        <p:txBody>
          <a:bodyPr/>
          <a:lstStyle/>
          <a:p>
            <a:r>
              <a:rPr lang="en-US" dirty="0"/>
              <a:t>Different numbers of parameters added (e.g. 3 different colored skittles instead of two) = different degrees of freedom</a:t>
            </a:r>
          </a:p>
          <a:p>
            <a:r>
              <a:rPr lang="en-US" dirty="0"/>
              <a:t>More df, chi-square starts to look more symmetrical.</a:t>
            </a:r>
          </a:p>
          <a:p>
            <a:r>
              <a:rPr lang="en-US" dirty="0"/>
              <a:t>As you add more parameters, you expect a bigger improvement in likelihood</a:t>
            </a:r>
          </a:p>
        </p:txBody>
      </p:sp>
      <p:sp>
        <p:nvSpPr>
          <p:cNvPr id="4" name="object 76">
            <a:extLst>
              <a:ext uri="{FF2B5EF4-FFF2-40B4-BE49-F238E27FC236}">
                <a16:creationId xmlns:a16="http://schemas.microsoft.com/office/drawing/2014/main" id="{3B17C6AA-BAAA-5445-9480-70DDE8DFA7B6}"/>
              </a:ext>
            </a:extLst>
          </p:cNvPr>
          <p:cNvSpPr/>
          <p:nvPr/>
        </p:nvSpPr>
        <p:spPr>
          <a:xfrm>
            <a:off x="5242561" y="1417638"/>
            <a:ext cx="6496810" cy="51949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9930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8B2E1-DE67-4746-A545-DD77CDA8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LRT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91484-638D-3642-8871-CEB84E62D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for </a:t>
            </a:r>
            <a:r>
              <a:rPr lang="en-US" u="sng" dirty="0"/>
              <a:t>nested</a:t>
            </a:r>
            <a:r>
              <a:rPr lang="en-US" dirty="0"/>
              <a:t> models.  LR is L(“reduced” model) / L(more complex)</a:t>
            </a:r>
          </a:p>
          <a:p>
            <a:r>
              <a:rPr lang="en-US" dirty="0"/>
              <a:t>Must be fit to same data set</a:t>
            </a:r>
          </a:p>
          <a:p>
            <a:r>
              <a:rPr lang="en-US" dirty="0"/>
              <a:t>Compare one pair of models at a time</a:t>
            </a:r>
          </a:p>
          <a:p>
            <a:r>
              <a:rPr lang="en-US" dirty="0"/>
              <a:t>Retain more complex model if p &lt; 0.05</a:t>
            </a:r>
          </a:p>
          <a:p>
            <a:pPr lvl="1"/>
            <a:r>
              <a:rPr lang="en-US" dirty="0"/>
              <a:t>That is, the probability that an added parameter is improving the likelihood just because it’s an arbitrary parameter is &lt; 5%</a:t>
            </a:r>
          </a:p>
          <a:p>
            <a:r>
              <a:rPr lang="en-US" dirty="0"/>
              <a:t>In R you could calculate -2Ln(LR) and use </a:t>
            </a:r>
            <a:r>
              <a:rPr lang="en-US" dirty="0" err="1">
                <a:latin typeface="Courier" pitchFamily="2" charset="0"/>
              </a:rPr>
              <a:t>pchisq</a:t>
            </a:r>
            <a:r>
              <a:rPr lang="en-US" dirty="0">
                <a:latin typeface="Courier" pitchFamily="2" charset="0"/>
              </a:rPr>
              <a:t>() </a:t>
            </a:r>
            <a:r>
              <a:rPr lang="en-US" dirty="0"/>
              <a:t>to get a p-value</a:t>
            </a:r>
          </a:p>
          <a:p>
            <a:r>
              <a:rPr lang="en-US" dirty="0"/>
              <a:t>More commonly, you can fit two models with </a:t>
            </a:r>
            <a:r>
              <a:rPr lang="en-US" dirty="0" err="1">
                <a:latin typeface="Courier" pitchFamily="2" charset="0"/>
              </a:rPr>
              <a:t>glm</a:t>
            </a:r>
            <a:r>
              <a:rPr lang="en-US" dirty="0">
                <a:latin typeface="Courier" pitchFamily="2" charset="0"/>
              </a:rPr>
              <a:t>()</a:t>
            </a:r>
            <a:r>
              <a:rPr lang="en-US" dirty="0"/>
              <a:t> and do the LRT with </a:t>
            </a:r>
            <a:r>
              <a:rPr lang="en-US" dirty="0" err="1">
                <a:latin typeface="Courier" pitchFamily="2" charset="0"/>
              </a:rPr>
              <a:t>lrtest</a:t>
            </a:r>
            <a:r>
              <a:rPr lang="en-US" dirty="0">
                <a:latin typeface="Courier" pitchFamily="2" charset="0"/>
              </a:rPr>
              <a:t>() </a:t>
            </a:r>
            <a:r>
              <a:rPr lang="en-US" dirty="0"/>
              <a:t>from the </a:t>
            </a:r>
            <a:r>
              <a:rPr lang="en-US" dirty="0" err="1">
                <a:latin typeface="Courier" pitchFamily="2" charset="0"/>
              </a:rPr>
              <a:t>lmtest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package.</a:t>
            </a:r>
          </a:p>
        </p:txBody>
      </p:sp>
    </p:spTree>
    <p:extLst>
      <p:ext uri="{BB962C8B-B14F-4D97-AF65-F5344CB8AC3E}">
        <p14:creationId xmlns:p14="http://schemas.microsoft.com/office/powerpoint/2010/main" val="1396623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9EF1E-1D82-3147-8E4E-19F131D71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FD9F-7746-EE4A-82DB-B1B032A9B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now treat the class data as a single dataset and use </a:t>
            </a:r>
            <a:r>
              <a:rPr lang="en-US" dirty="0" err="1"/>
              <a:t>glm</a:t>
            </a:r>
            <a:r>
              <a:rPr lang="en-US" dirty="0"/>
              <a:t>() and </a:t>
            </a:r>
            <a:r>
              <a:rPr lang="en-US" dirty="0" err="1"/>
              <a:t>lrtest</a:t>
            </a:r>
            <a:r>
              <a:rPr lang="en-US" dirty="0"/>
              <a:t>() to see if there is a difference in proportion of green and purple skittles!</a:t>
            </a:r>
          </a:p>
        </p:txBody>
      </p:sp>
    </p:spTree>
    <p:extLst>
      <p:ext uri="{BB962C8B-B14F-4D97-AF65-F5344CB8AC3E}">
        <p14:creationId xmlns:p14="http://schemas.microsoft.com/office/powerpoint/2010/main" val="3102726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D6117-25F7-AB46-906E-8C3B3F8A2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Akaike’s Information Criterion (AIC)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0EB89-5FBC-CF48-86A8-10CD2247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</a:t>
            </a:r>
            <a:r>
              <a:rPr lang="en-US" u="sng" dirty="0"/>
              <a:t>non-nested</a:t>
            </a:r>
            <a:r>
              <a:rPr lang="en-US" dirty="0"/>
              <a:t> models adding an arbitrary parameter </a:t>
            </a:r>
            <a:r>
              <a:rPr lang="en-US" u="sng" dirty="0"/>
              <a:t>usually</a:t>
            </a:r>
            <a:r>
              <a:rPr lang="en-US" dirty="0"/>
              <a:t> improves likelihood</a:t>
            </a:r>
          </a:p>
          <a:p>
            <a:r>
              <a:rPr lang="en-US" dirty="0"/>
              <a:t>AIC allows comparison of non-nested models </a:t>
            </a:r>
          </a:p>
          <a:p>
            <a:r>
              <a:rPr lang="en-US" dirty="0"/>
              <a:t>Rather than using hypothesis testing with a distribution, AIC adds a penalty to the -2 * Ln(LR) quantity (sometimes called “deviation”)</a:t>
            </a:r>
          </a:p>
        </p:txBody>
      </p:sp>
    </p:spTree>
    <p:extLst>
      <p:ext uri="{BB962C8B-B14F-4D97-AF65-F5344CB8AC3E}">
        <p14:creationId xmlns:p14="http://schemas.microsoft.com/office/powerpoint/2010/main" val="2022571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D6117-25F7-AB46-906E-8C3B3F8A2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Akaike’s Information Criterion (AIC)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90EB89-5FBC-CF48-86A8-10CD224775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pc="-15" dirty="0">
                    <a:solidFill>
                      <a:prstClr val="black"/>
                    </a:solidFill>
                    <a:cs typeface="Calibri"/>
                  </a:rPr>
                  <a:t>AIC</a:t>
                </a:r>
                <a:r>
                  <a:rPr lang="en-US" spc="-20" dirty="0">
                    <a:solidFill>
                      <a:prstClr val="black"/>
                    </a:solidFill>
                    <a:cs typeface="Calibri"/>
                  </a:rPr>
                  <a:t> </a:t>
                </a:r>
                <a:r>
                  <a:rPr lang="en-US" spc="-50" dirty="0">
                    <a:solidFill>
                      <a:prstClr val="black"/>
                    </a:solidFill>
                    <a:cs typeface="Calibri"/>
                  </a:rPr>
                  <a:t>f</a:t>
                </a:r>
                <a:r>
                  <a:rPr lang="en-US" spc="-5" dirty="0">
                    <a:solidFill>
                      <a:prstClr val="black"/>
                    </a:solidFill>
                    <a:cs typeface="Calibri"/>
                  </a:rPr>
                  <a:t>o</a:t>
                </a:r>
                <a:r>
                  <a:rPr lang="en-US" spc="-10" dirty="0">
                    <a:solidFill>
                      <a:prstClr val="black"/>
                    </a:solidFill>
                    <a:cs typeface="Calibri"/>
                  </a:rPr>
                  <a:t>r</a:t>
                </a:r>
                <a:r>
                  <a:rPr lang="en-US" spc="-5" dirty="0">
                    <a:solidFill>
                      <a:prstClr val="black"/>
                    </a:solidFill>
                    <a:cs typeface="Calibri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cs typeface="Calibri"/>
                  </a:rPr>
                  <a:t>a </a:t>
                </a:r>
                <a:r>
                  <a:rPr lang="en-US" u="sng" spc="-5" dirty="0">
                    <a:solidFill>
                      <a:prstClr val="black"/>
                    </a:solidFill>
                    <a:cs typeface="Calibri"/>
                  </a:rPr>
                  <a:t>single</a:t>
                </a:r>
                <a:r>
                  <a:rPr lang="en-US" u="sng" spc="-60" dirty="0">
                    <a:solidFill>
                      <a:prstClr val="black"/>
                    </a:solidFill>
                    <a:cs typeface="Times New Roman"/>
                  </a:rPr>
                  <a:t> </a:t>
                </a:r>
                <a:r>
                  <a:rPr lang="en-US" u="sng" dirty="0">
                    <a:solidFill>
                      <a:prstClr val="black"/>
                    </a:solidFill>
                    <a:cs typeface="Calibri"/>
                  </a:rPr>
                  <a:t>model</a:t>
                </a:r>
                <a:r>
                  <a:rPr lang="en-US" u="sng" spc="-15" dirty="0">
                    <a:solidFill>
                      <a:prstClr val="black"/>
                    </a:solidFill>
                    <a:cs typeface="Calibri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cs typeface="Calibri"/>
                  </a:rPr>
                  <a:t>=</a:t>
                </a:r>
                <a:r>
                  <a:rPr lang="en-US" spc="-5" dirty="0">
                    <a:solidFill>
                      <a:prstClr val="black"/>
                    </a:solidFill>
                    <a:cs typeface="Calibri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spc="-5">
                        <a:solidFill>
                          <a:prstClr val="black"/>
                        </a:solidFill>
                        <a:latin typeface="Cambria Math"/>
                        <a:cs typeface="Calibri"/>
                      </a:rPr>
                      <m:t>2</m:t>
                    </m:r>
                    <m:r>
                      <a:rPr lang="en-US" i="1" spc="-5">
                        <a:solidFill>
                          <a:prstClr val="black"/>
                        </a:solidFill>
                        <a:latin typeface="Cambria Math"/>
                        <a:cs typeface="Calibri"/>
                      </a:rPr>
                      <m:t>𝑘</m:t>
                    </m:r>
                    <m:r>
                      <a:rPr lang="en-US" i="1" spc="-5">
                        <a:solidFill>
                          <a:prstClr val="black"/>
                        </a:solidFill>
                        <a:latin typeface="Cambria Math"/>
                        <a:cs typeface="Calibri"/>
                      </a:rPr>
                      <m:t>−2</m:t>
                    </m:r>
                    <m:func>
                      <m:funcPr>
                        <m:ctrlPr>
                          <a:rPr lang="en-US" i="1" spc="-5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pc="-5">
                            <a:solidFill>
                              <a:prstClr val="black"/>
                            </a:solidFill>
                            <a:latin typeface="Cambria Math"/>
                            <a:cs typeface="Calibri"/>
                          </a:rPr>
                          <m:t>ln</m:t>
                        </m:r>
                      </m:fName>
                      <m:e>
                        <m:r>
                          <a:rPr lang="en-US" i="1" spc="-5">
                            <a:solidFill>
                              <a:prstClr val="black"/>
                            </a:solidFill>
                            <a:latin typeface="Cambria Math"/>
                            <a:cs typeface="Calibri"/>
                          </a:rPr>
                          <m:t>(</m:t>
                        </m:r>
                        <m:r>
                          <a:rPr lang="en-US" i="1" spc="-5">
                            <a:solidFill>
                              <a:prstClr val="black"/>
                            </a:solidFill>
                            <a:latin typeface="Cambria Math"/>
                            <a:cs typeface="Calibri"/>
                          </a:rPr>
                          <m:t>𝐿</m:t>
                        </m:r>
                        <m:r>
                          <a:rPr lang="en-US" i="1" spc="-5">
                            <a:solidFill>
                              <a:prstClr val="black"/>
                            </a:solidFill>
                            <a:latin typeface="Cambria Math"/>
                            <a:cs typeface="Calibri"/>
                          </a:rPr>
                          <m:t>)</m:t>
                        </m:r>
                      </m:e>
                    </m:func>
                  </m:oMath>
                </a14:m>
                <a:endParaRPr lang="en-US" dirty="0">
                  <a:solidFill>
                    <a:prstClr val="black"/>
                  </a:solidFill>
                  <a:latin typeface="Cambria"/>
                  <a:cs typeface="Cambria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spc="-5">
                        <a:solidFill>
                          <a:prstClr val="black"/>
                        </a:solidFill>
                        <a:latin typeface="Cambria Math"/>
                        <a:cs typeface="Calibri"/>
                      </a:rPr>
                      <m:t>𝑘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ambria"/>
                    <a:cs typeface="Cambria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cs typeface="Cambria"/>
                  </a:rPr>
                  <a:t>= number of parameters estimated from data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spc="-5">
                        <a:solidFill>
                          <a:prstClr val="black"/>
                        </a:solidFill>
                        <a:latin typeface="Cambria Math"/>
                        <a:cs typeface="Calibri"/>
                      </a:rPr>
                      <m:t>𝐿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ambria"/>
                    <a:cs typeface="Cambria"/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cs typeface="Cambria"/>
                  </a:rPr>
                  <a:t>= likelihood of model (evaluated at maximum likelihood parameters)</a:t>
                </a:r>
              </a:p>
              <a:p>
                <a:r>
                  <a:rPr lang="en-US" dirty="0">
                    <a:solidFill>
                      <a:prstClr val="black"/>
                    </a:solidFill>
                    <a:cs typeface="Cambria"/>
                  </a:rPr>
                  <a:t>Smaller AIC = better</a:t>
                </a:r>
              </a:p>
              <a:p>
                <a:r>
                  <a:rPr lang="en-US" dirty="0">
                    <a:solidFill>
                      <a:prstClr val="black"/>
                    </a:solidFill>
                    <a:cs typeface="Cambria"/>
                  </a:rPr>
                  <a:t>Adding a parameter with negligible improvement in model fit penalizes AIC by 2 log-likelihood units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90EB89-5FBC-CF48-86A8-10CD224775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0" t="-8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94406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629FD-2A1D-274A-9932-614AD7FF8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1EA58-0DB5-8A40-88D5-CB0CEB345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 AIC for all models of interest (nested or non-nested) </a:t>
            </a:r>
            <a:r>
              <a:rPr lang="en-US" u="sng" dirty="0"/>
              <a:t>fit to the same data set</a:t>
            </a:r>
            <a:r>
              <a:rPr lang="en-US" dirty="0"/>
              <a:t>.</a:t>
            </a:r>
          </a:p>
          <a:p>
            <a:r>
              <a:rPr lang="en-US" dirty="0"/>
              <a:t>Compare relative support for two or more models</a:t>
            </a:r>
          </a:p>
          <a:p>
            <a:r>
              <a:rPr lang="en-US" dirty="0"/>
              <a:t>Model with lowest AIC “wins”</a:t>
            </a:r>
          </a:p>
          <a:p>
            <a:r>
              <a:rPr lang="en-US" dirty="0"/>
              <a:t>Models within 2 of lowers AIC should not be discarded</a:t>
            </a:r>
          </a:p>
          <a:p>
            <a:r>
              <a:rPr lang="en-US" dirty="0"/>
              <a:t>Report difference from best model in a set as ∆AIC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7893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3B99F-6ED8-A143-9AAB-81437A09F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Calculate AIC and ∆AIC for skittles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6A51F-2100-1746-ADFC-1EE4B0AB5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an alternative to a LRT, use ∆AIC to determine which model fits data better: same proportion, or different proportions by bags/colors</a:t>
            </a:r>
          </a:p>
          <a:p>
            <a:r>
              <a:rPr lang="en-US" dirty="0"/>
              <a:t>AIC = 2*k – 2(log-likelihood)</a:t>
            </a:r>
          </a:p>
          <a:p>
            <a:r>
              <a:rPr lang="en-US" dirty="0"/>
              <a:t>What is “k” for the first model that has different values of “p” for each color?</a:t>
            </a:r>
          </a:p>
          <a:p>
            <a:r>
              <a:rPr lang="en-US" dirty="0"/>
              <a:t>What is “k” for the second model?</a:t>
            </a:r>
          </a:p>
        </p:txBody>
      </p:sp>
    </p:spTree>
    <p:extLst>
      <p:ext uri="{BB962C8B-B14F-4D97-AF65-F5344CB8AC3E}">
        <p14:creationId xmlns:p14="http://schemas.microsoft.com/office/powerpoint/2010/main" val="16281320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3D0F-39E1-9A43-8251-111A5F0D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Code to calculate AIC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A20AC-69A2-7041-BC87-15FFCDD4F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colors &lt;- </a:t>
            </a:r>
            <a:r>
              <a:rPr lang="en-US" dirty="0" err="1">
                <a:latin typeface="Courier" pitchFamily="2" charset="0"/>
              </a:rPr>
              <a:t>colors_raw</a:t>
            </a:r>
            <a:r>
              <a:rPr lang="en-US" dirty="0">
                <a:latin typeface="Courier" pitchFamily="2" charset="0"/>
              </a:rPr>
              <a:t> %&gt;% 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</a:t>
            </a:r>
            <a:r>
              <a:rPr lang="en-US" dirty="0" err="1">
                <a:latin typeface="Courier" pitchFamily="2" charset="0"/>
              </a:rPr>
              <a:t>clean_names</a:t>
            </a:r>
            <a:r>
              <a:rPr lang="en-US" dirty="0">
                <a:latin typeface="Courier" pitchFamily="2" charset="0"/>
              </a:rPr>
              <a:t>() %&gt;% 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#AIC = 2*k – 2(log-</a:t>
            </a:r>
            <a:r>
              <a:rPr lang="en-US" dirty="0" err="1">
                <a:latin typeface="Courier" pitchFamily="2" charset="0"/>
              </a:rPr>
              <a:t>lik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mutate(AIC1 = 2*2 - 2*log_l1_sum,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      AIC2 = 1*2 - 2*log_l2_sum,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      </a:t>
            </a:r>
            <a:r>
              <a:rPr lang="en-US" dirty="0" err="1">
                <a:latin typeface="Courier" pitchFamily="2" charset="0"/>
              </a:rPr>
              <a:t>dAIC</a:t>
            </a:r>
            <a:r>
              <a:rPr lang="en-US" dirty="0">
                <a:latin typeface="Courier" pitchFamily="2" charset="0"/>
              </a:rPr>
              <a:t> = AIC2 - AIC1) %&gt;% 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filter(!</a:t>
            </a:r>
            <a:r>
              <a:rPr lang="en-US" dirty="0" err="1">
                <a:latin typeface="Courier" pitchFamily="2" charset="0"/>
              </a:rPr>
              <a:t>is.na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dAIC</a:t>
            </a:r>
            <a:r>
              <a:rPr lang="en-US" dirty="0">
                <a:latin typeface="Courier" pitchFamily="2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9931957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32819-F749-C449-B95A-F4D49C869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593147-C1B4-9241-B5BC-836F5F133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091" y="274638"/>
            <a:ext cx="9521818" cy="58803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501EAF-4DFB-3340-9A73-52A9F18BE456}"/>
              </a:ext>
            </a:extLst>
          </p:cNvPr>
          <p:cNvSpPr txBox="1"/>
          <p:nvPr/>
        </p:nvSpPr>
        <p:spPr>
          <a:xfrm>
            <a:off x="2118861" y="5798532"/>
            <a:ext cx="27307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1 parameter model </a:t>
            </a:r>
          </a:p>
          <a:p>
            <a:pPr algn="ctr"/>
            <a:r>
              <a:rPr lang="en-US" sz="2000" b="1" dirty="0">
                <a:solidFill>
                  <a:schemeClr val="tx2"/>
                </a:solidFill>
              </a:rPr>
              <a:t>“wins” </a:t>
            </a:r>
          </a:p>
          <a:p>
            <a:pPr algn="ctr"/>
            <a:r>
              <a:rPr lang="en-US" sz="2000" b="1" dirty="0">
                <a:solidFill>
                  <a:schemeClr val="tx2"/>
                </a:solidFill>
              </a:rPr>
              <a:t>(lower AIC)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F82F1-04C9-364C-9038-CC0190867A69}"/>
              </a:ext>
            </a:extLst>
          </p:cNvPr>
          <p:cNvCxnSpPr>
            <a:cxnSpLocks/>
          </p:cNvCxnSpPr>
          <p:nvPr/>
        </p:nvCxnSpPr>
        <p:spPr>
          <a:xfrm>
            <a:off x="1865376" y="5595336"/>
            <a:ext cx="4407408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AD64071-38CA-B64D-8CE1-5F7A7D7106D2}"/>
              </a:ext>
            </a:extLst>
          </p:cNvPr>
          <p:cNvCxnSpPr>
            <a:cxnSpLocks/>
          </p:cNvCxnSpPr>
          <p:nvPr/>
        </p:nvCxnSpPr>
        <p:spPr>
          <a:xfrm>
            <a:off x="6272784" y="5595336"/>
            <a:ext cx="4584125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5BCA655-719D-7E4A-8366-6C3C3D9E6621}"/>
              </a:ext>
            </a:extLst>
          </p:cNvPr>
          <p:cNvSpPr txBox="1"/>
          <p:nvPr/>
        </p:nvSpPr>
        <p:spPr>
          <a:xfrm>
            <a:off x="7888515" y="5842337"/>
            <a:ext cx="2830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C00000"/>
                </a:solidFill>
              </a:rPr>
              <a:t>2 parameter model 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</a:rPr>
              <a:t>“wins” 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</a:rPr>
              <a:t>(lower AIC)</a:t>
            </a:r>
          </a:p>
        </p:txBody>
      </p:sp>
    </p:spTree>
    <p:extLst>
      <p:ext uri="{BB962C8B-B14F-4D97-AF65-F5344CB8AC3E}">
        <p14:creationId xmlns:p14="http://schemas.microsoft.com/office/powerpoint/2010/main" val="4321631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5F492-A33E-B543-BBB1-894E85C3E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7A8EB6E9-97C1-7649-A46F-413E58C403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9345" y="274638"/>
            <a:ext cx="8953310" cy="552926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4A422B-607C-F84A-90B1-501A7983968F}"/>
              </a:ext>
            </a:extLst>
          </p:cNvPr>
          <p:cNvSpPr txBox="1"/>
          <p:nvPr/>
        </p:nvSpPr>
        <p:spPr>
          <a:xfrm>
            <a:off x="1942077" y="5468332"/>
            <a:ext cx="27307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1 parameter model </a:t>
            </a:r>
          </a:p>
          <a:p>
            <a:pPr algn="ctr"/>
            <a:r>
              <a:rPr lang="en-US" sz="2000" b="1" dirty="0">
                <a:solidFill>
                  <a:schemeClr val="tx2"/>
                </a:solidFill>
              </a:rPr>
              <a:t>“wins” </a:t>
            </a:r>
          </a:p>
          <a:p>
            <a:pPr algn="ctr"/>
            <a:r>
              <a:rPr lang="en-US" sz="2000" b="1" dirty="0">
                <a:solidFill>
                  <a:schemeClr val="tx2"/>
                </a:solidFill>
              </a:rPr>
              <a:t>(lower AIC)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BB6283-6CF5-7A47-A748-6FC98A79FF85}"/>
              </a:ext>
            </a:extLst>
          </p:cNvPr>
          <p:cNvCxnSpPr>
            <a:cxnSpLocks/>
          </p:cNvCxnSpPr>
          <p:nvPr/>
        </p:nvCxnSpPr>
        <p:spPr>
          <a:xfrm>
            <a:off x="2311400" y="5265136"/>
            <a:ext cx="2133600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E46B470-39D7-0D43-A4CF-BC2718CDC5D1}"/>
              </a:ext>
            </a:extLst>
          </p:cNvPr>
          <p:cNvCxnSpPr>
            <a:cxnSpLocks/>
          </p:cNvCxnSpPr>
          <p:nvPr/>
        </p:nvCxnSpPr>
        <p:spPr>
          <a:xfrm>
            <a:off x="4445000" y="5265136"/>
            <a:ext cx="5981700" cy="1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1375AB-8AD3-544B-898D-775E1D5B2ED0}"/>
              </a:ext>
            </a:extLst>
          </p:cNvPr>
          <p:cNvSpPr txBox="1"/>
          <p:nvPr/>
        </p:nvSpPr>
        <p:spPr>
          <a:xfrm>
            <a:off x="7595925" y="5593704"/>
            <a:ext cx="2830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C00000"/>
                </a:solidFill>
              </a:rPr>
              <a:t>2 parameter model 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</a:rPr>
              <a:t>“wins” 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</a:rPr>
              <a:t>(lower AIC)</a:t>
            </a:r>
          </a:p>
        </p:txBody>
      </p:sp>
    </p:spTree>
    <p:extLst>
      <p:ext uri="{BB962C8B-B14F-4D97-AF65-F5344CB8AC3E}">
        <p14:creationId xmlns:p14="http://schemas.microsoft.com/office/powerpoint/2010/main" val="3532054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90499-71CA-4140-B704-FE9AC1858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A3254-A7EC-0343-AC19-74B2EE35E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We will compare two samples and use likelihood ratios to evaluate whether the probability of an event differs among the two samples.</a:t>
            </a:r>
          </a:p>
          <a:p>
            <a:pPr marL="0" indent="0">
              <a:buNone/>
            </a:pPr>
            <a:r>
              <a:rPr lang="en-US" dirty="0"/>
              <a:t>Two models:</a:t>
            </a:r>
          </a:p>
          <a:p>
            <a:r>
              <a:rPr lang="en-US" dirty="0"/>
              <a:t>Model 1: The probability of an event differs between the two samples (they are from different populations)</a:t>
            </a:r>
          </a:p>
          <a:p>
            <a:r>
              <a:rPr lang="en-US" dirty="0"/>
              <a:t>Model 2: The probability of an event is the same in both samples (they come from the same population)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Case 1: Does the proportion of [color 1] skittles differ between two bags?</a:t>
            </a:r>
          </a:p>
          <a:p>
            <a:pPr marL="0" indent="0">
              <a:buNone/>
            </a:pPr>
            <a:r>
              <a:rPr lang="en-US" dirty="0"/>
              <a:t>Case 2: Does the proportion of [color 1] and [color 2] differ within one bag?</a:t>
            </a:r>
          </a:p>
        </p:txBody>
      </p:sp>
    </p:spTree>
    <p:extLst>
      <p:ext uri="{BB962C8B-B14F-4D97-AF65-F5344CB8AC3E}">
        <p14:creationId xmlns:p14="http://schemas.microsoft.com/office/powerpoint/2010/main" val="33677507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065EB9-06BD-9940-812A-434CBF692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Oaks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CF128B-0397-F042-9C0C-8B74E0F6D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7638"/>
            <a:ext cx="6437790" cy="4997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Calculate a log-likelihood for the data </a:t>
            </a:r>
          </a:p>
          <a:p>
            <a:pPr marL="457200" indent="-457200">
              <a:buAutoNum type="arabicPeriod"/>
            </a:pPr>
            <a:r>
              <a:rPr lang="en-US" dirty="0"/>
              <a:t>Assuming a single </a:t>
            </a:r>
            <a:r>
              <a:rPr lang="en-US" i="1" dirty="0"/>
              <a:t>p </a:t>
            </a:r>
            <a:r>
              <a:rPr lang="en-US" dirty="0"/>
              <a:t>for the whole dataset</a:t>
            </a:r>
          </a:p>
          <a:p>
            <a:pPr marL="457200" indent="-457200">
              <a:buAutoNum type="arabicPeriod"/>
            </a:pPr>
            <a:r>
              <a:rPr lang="en-US" dirty="0"/>
              <a:t>Assuming different </a:t>
            </a:r>
            <a:r>
              <a:rPr lang="en-US" i="1" dirty="0"/>
              <a:t>p</a:t>
            </a:r>
            <a:r>
              <a:rPr lang="en-US" dirty="0"/>
              <a:t> for each site (ignoring oak species)</a:t>
            </a:r>
          </a:p>
          <a:p>
            <a:pPr marL="457200" indent="-457200">
              <a:buAutoNum type="arabicPeriod"/>
            </a:pPr>
            <a:r>
              <a:rPr lang="en-US" dirty="0"/>
              <a:t>Assuming different </a:t>
            </a:r>
            <a:r>
              <a:rPr lang="en-US" i="1" dirty="0"/>
              <a:t>p </a:t>
            </a:r>
            <a:r>
              <a:rPr lang="en-US" dirty="0"/>
              <a:t>for each species (ignoring site)</a:t>
            </a:r>
          </a:p>
          <a:p>
            <a:pPr marL="0" indent="0">
              <a:buNone/>
            </a:pPr>
            <a:r>
              <a:rPr lang="en-US" dirty="0"/>
              <a:t>Use a LRT to see if estimating different p for each species or for each site improves model significantly</a:t>
            </a:r>
          </a:p>
          <a:p>
            <a:pPr marL="0" indent="0">
              <a:buNone/>
            </a:pPr>
            <a:r>
              <a:rPr lang="en-US" dirty="0"/>
              <a:t>Use AIC to see which of the three models best fits the data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097F6EF-CBF8-0C4B-B5CF-273F16872CEA}"/>
              </a:ext>
            </a:extLst>
          </p:cNvPr>
          <p:cNvGraphicFramePr>
            <a:graphicFrameLocks noGrp="1"/>
          </p:cNvGraphicFramePr>
          <p:nvPr/>
        </p:nvGraphicFramePr>
        <p:xfrm>
          <a:off x="7047390" y="1391207"/>
          <a:ext cx="4267200" cy="251460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146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acorns with…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site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effectLst/>
                          <a:latin typeface="Arial"/>
                        </a:rPr>
                        <a:t>oak.sp</a:t>
                      </a:r>
                      <a:endParaRPr lang="en-US" sz="20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weevils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none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584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187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white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406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910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118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white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308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391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101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14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white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effectLst/>
                          <a:latin typeface="Arial"/>
                        </a:rPr>
                        <a:t>500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effectLst/>
                          <a:latin typeface="Arial"/>
                        </a:rPr>
                        <a:t>82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3FAE346-002C-8A46-9FEA-E569172F4329}"/>
              </a:ext>
            </a:extLst>
          </p:cNvPr>
          <p:cNvSpPr txBox="1"/>
          <p:nvPr/>
        </p:nvSpPr>
        <p:spPr>
          <a:xfrm>
            <a:off x="7047390" y="3962426"/>
            <a:ext cx="4115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itchFamily="34" charset="0"/>
                <a:cs typeface="Arial" pitchFamily="34" charset="0"/>
              </a:rPr>
              <a:t>DATA: Prof. Michael Steele, Wilkes University, http://www.wilkes.edu/pages/969.asp?pidm=6010</a:t>
            </a:r>
          </a:p>
        </p:txBody>
      </p:sp>
    </p:spTree>
    <p:extLst>
      <p:ext uri="{BB962C8B-B14F-4D97-AF65-F5344CB8AC3E}">
        <p14:creationId xmlns:p14="http://schemas.microsoft.com/office/powerpoint/2010/main" val="1795826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308E2-0F8F-974B-A84B-0871AC869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2AF90-DC2C-3840-A0F4-41AC29633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Enter your data on communal google sheet</a:t>
            </a:r>
          </a:p>
          <a:p>
            <a:r>
              <a:rPr lang="en-US" dirty="0"/>
              <a:t>Calculate a MLE for both samples combined (model 1) and for each sample separately (model 2).</a:t>
            </a:r>
          </a:p>
          <a:p>
            <a:r>
              <a:rPr lang="en-US" dirty="0"/>
              <a:t>Use these MLEs of p to get log-likelihood of the whole dataset (both samples) for both models.</a:t>
            </a:r>
          </a:p>
          <a:p>
            <a:r>
              <a:rPr lang="en-US" dirty="0"/>
              <a:t>Calculate a likelihood ratio (difference in log-likelihoods): ln(L2) – ln(L1)</a:t>
            </a:r>
          </a:p>
          <a:p>
            <a:r>
              <a:rPr lang="en-US" dirty="0"/>
              <a:t>Note which model has higher likelihood.</a:t>
            </a:r>
          </a:p>
        </p:txBody>
      </p:sp>
    </p:spTree>
    <p:extLst>
      <p:ext uri="{BB962C8B-B14F-4D97-AF65-F5344CB8AC3E}">
        <p14:creationId xmlns:p14="http://schemas.microsoft.com/office/powerpoint/2010/main" val="3962050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FB178-0266-4641-933A-4107CE61F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(in 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5F440-98C3-8A42-A2D4-4F80F392C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Try your hand at the following:</a:t>
            </a:r>
          </a:p>
          <a:p>
            <a:pPr>
              <a:buFontTx/>
              <a:buChar char="-"/>
            </a:pPr>
            <a:r>
              <a:rPr lang="en-US" dirty="0"/>
              <a:t>Read in the class data (export to csv or try using the googlesheets4 package)</a:t>
            </a:r>
          </a:p>
          <a:p>
            <a:pPr>
              <a:buFontTx/>
              <a:buChar char="-"/>
            </a:pPr>
            <a:r>
              <a:rPr lang="en-US" dirty="0"/>
              <a:t>Make a histogram of the number of events using either </a:t>
            </a:r>
            <a:r>
              <a:rPr lang="en-US" dirty="0">
                <a:latin typeface="Courier" pitchFamily="2" charset="0"/>
              </a:rPr>
              <a:t>hist() </a:t>
            </a:r>
            <a:r>
              <a:rPr lang="en-US" dirty="0"/>
              <a:t>or ggplot2 with </a:t>
            </a:r>
            <a:r>
              <a:rPr lang="en-US" dirty="0" err="1">
                <a:latin typeface="Courier" pitchFamily="2" charset="0"/>
              </a:rPr>
              <a:t>geom_histogram</a:t>
            </a:r>
            <a:r>
              <a:rPr lang="en-US" dirty="0">
                <a:latin typeface="Courier" pitchFamily="2" charset="0"/>
              </a:rPr>
              <a:t>()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Get rid of NAs with </a:t>
            </a:r>
            <a:r>
              <a:rPr lang="en-US" dirty="0">
                <a:latin typeface="Courier" pitchFamily="2" charset="0"/>
              </a:rPr>
              <a:t>filter(!</a:t>
            </a:r>
            <a:r>
              <a:rPr lang="en-US" dirty="0" err="1">
                <a:latin typeface="Courier" pitchFamily="2" charset="0"/>
              </a:rPr>
              <a:t>is.na</a:t>
            </a:r>
            <a:r>
              <a:rPr lang="en-US" dirty="0">
                <a:latin typeface="Courier" pitchFamily="2" charset="0"/>
              </a:rPr>
              <a:t>(&lt;</a:t>
            </a:r>
            <a:r>
              <a:rPr lang="en-US" dirty="0" err="1">
                <a:latin typeface="Courier" pitchFamily="2" charset="0"/>
              </a:rPr>
              <a:t>column_name</a:t>
            </a:r>
            <a:r>
              <a:rPr lang="en-US" dirty="0">
                <a:latin typeface="Courier" pitchFamily="2" charset="0"/>
              </a:rPr>
              <a:t>&gt;))</a:t>
            </a:r>
          </a:p>
          <a:p>
            <a:pPr>
              <a:buFontTx/>
              <a:buChar char="-"/>
            </a:pPr>
            <a:r>
              <a:rPr lang="en-US" dirty="0"/>
              <a:t>Make a histogram of the difference in log-likelihoods</a:t>
            </a: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Hint: At some point you might want to change the column names to something “friendlier”.  Change by hand in csv, with </a:t>
            </a:r>
            <a:r>
              <a:rPr lang="en-US" dirty="0" err="1">
                <a:latin typeface="Courier" pitchFamily="2" charset="0"/>
              </a:rPr>
              <a:t>dplyr</a:t>
            </a:r>
            <a:r>
              <a:rPr lang="en-US" dirty="0">
                <a:latin typeface="Courier" pitchFamily="2" charset="0"/>
              </a:rPr>
              <a:t>::rename() </a:t>
            </a:r>
            <a:r>
              <a:rPr lang="en-US" dirty="0"/>
              <a:t>or try automatic cleaning with </a:t>
            </a:r>
            <a:r>
              <a:rPr lang="en-US" dirty="0">
                <a:latin typeface="Courier" pitchFamily="2" charset="0"/>
              </a:rPr>
              <a:t>janitor::</a:t>
            </a:r>
            <a:r>
              <a:rPr lang="en-US" dirty="0" err="1">
                <a:latin typeface="Courier" pitchFamily="2" charset="0"/>
              </a:rPr>
              <a:t>clean_names</a:t>
            </a:r>
            <a:r>
              <a:rPr lang="en-US" dirty="0">
                <a:latin typeface="Courier" pitchFamily="2" charset="0"/>
              </a:rPr>
              <a:t>()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145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4FDC8C6-5E6E-514F-9167-23F1DA307752}"/>
              </a:ext>
            </a:extLst>
          </p:cNvPr>
          <p:cNvGraphicFramePr>
            <a:graphicFrameLocks noGrp="1"/>
          </p:cNvGraphicFramePr>
          <p:nvPr/>
        </p:nvGraphicFramePr>
        <p:xfrm>
          <a:off x="4038183" y="4150879"/>
          <a:ext cx="3765176" cy="2261792"/>
        </p:xfrm>
        <a:graphic>
          <a:graphicData uri="http://schemas.openxmlformats.org/drawingml/2006/table">
            <a:tbl>
              <a:tblPr/>
              <a:tblGrid>
                <a:gridCol w="9412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12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12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1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734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 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acorns with…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73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site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oak.sp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weevils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none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73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H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584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187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73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H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white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406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74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73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S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910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118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73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S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white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308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66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73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V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391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101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73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V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white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effectLst/>
                          <a:latin typeface="Arial"/>
                        </a:rPr>
                        <a:t>500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Arial"/>
                        </a:rPr>
                        <a:t>82</a:t>
                      </a:r>
                    </a:p>
                  </a:txBody>
                  <a:tcPr marL="8404" marR="8404" marT="84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4" name="Picture 2" descr="Figure 42b">
            <a:extLst>
              <a:ext uri="{FF2B5EF4-FFF2-40B4-BE49-F238E27FC236}">
                <a16:creationId xmlns:a16="http://schemas.microsoft.com/office/drawing/2014/main" id="{6734759C-9A5A-E540-95FA-BE04037363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18" t="10476" r="5680" b="8095"/>
          <a:stretch/>
        </p:blipFill>
        <p:spPr bwMode="auto">
          <a:xfrm>
            <a:off x="7944458" y="4557289"/>
            <a:ext cx="2344934" cy="181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Identify Oak Leaves Step 2.jpg">
            <a:extLst>
              <a:ext uri="{FF2B5EF4-FFF2-40B4-BE49-F238E27FC236}">
                <a16:creationId xmlns:a16="http://schemas.microsoft.com/office/drawing/2014/main" id="{F3A2E54D-588D-8E4A-B3FE-E0FB3233A9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r="8672"/>
          <a:stretch/>
        </p:blipFill>
        <p:spPr bwMode="auto">
          <a:xfrm>
            <a:off x="1991724" y="4336658"/>
            <a:ext cx="1906862" cy="2032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E0470A1-C13B-4C46-A935-4B0DDB45FABE}"/>
              </a:ext>
            </a:extLst>
          </p:cNvPr>
          <p:cNvSpPr/>
          <p:nvPr/>
        </p:nvSpPr>
        <p:spPr>
          <a:xfrm>
            <a:off x="4025770" y="4066184"/>
            <a:ext cx="1890245" cy="34145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4DFDD3-31E3-2A4B-AABD-F825556A4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84181"/>
            <a:ext cx="10972800" cy="1143000"/>
          </a:xfrm>
        </p:spPr>
        <p:txBody>
          <a:bodyPr/>
          <a:lstStyle/>
          <a:p>
            <a:r>
              <a:rPr lang="en-US" dirty="0"/>
              <a:t>More facts about likelihood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C428B11-FE88-6048-8F9C-890CE07D6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51154"/>
            <a:ext cx="10972800" cy="3706135"/>
          </a:xfrm>
        </p:spPr>
        <p:txBody>
          <a:bodyPr>
            <a:normAutofit/>
          </a:bodyPr>
          <a:lstStyle/>
          <a:p>
            <a:pPr marL="0" marR="651657" indent="0">
              <a:buNone/>
              <a:tabLst>
                <a:tab pos="666225" algn="l"/>
              </a:tabLst>
            </a:pPr>
            <a:r>
              <a:rPr lang="en-US" sz="2200" spc="-110" dirty="0">
                <a:cs typeface="Calibri"/>
              </a:rPr>
              <a:t>F</a:t>
            </a:r>
            <a:r>
              <a:rPr lang="en-US" sz="2200" spc="-18" dirty="0">
                <a:cs typeface="Calibri"/>
              </a:rPr>
              <a:t>A</a:t>
            </a:r>
            <a:r>
              <a:rPr lang="en-US" sz="2200" spc="9" dirty="0">
                <a:cs typeface="Calibri"/>
              </a:rPr>
              <a:t>C</a:t>
            </a:r>
            <a:r>
              <a:rPr lang="en-US" sz="2200" spc="-128" dirty="0">
                <a:cs typeface="Calibri"/>
              </a:rPr>
              <a:t>T</a:t>
            </a:r>
            <a:r>
              <a:rPr lang="en-US" sz="2200" spc="-9" dirty="0">
                <a:cs typeface="Calibri"/>
              </a:rPr>
              <a:t>: </a:t>
            </a:r>
            <a:r>
              <a:rPr lang="en-US" sz="2200" spc="-26" dirty="0">
                <a:cs typeface="Calibri"/>
              </a:rPr>
              <a:t>F</a:t>
            </a:r>
            <a:r>
              <a:rPr lang="en-US" sz="2200" dirty="0">
                <a:cs typeface="Calibri"/>
              </a:rPr>
              <a:t>o</a:t>
            </a:r>
            <a:r>
              <a:rPr lang="en-US" sz="2200" spc="-9" dirty="0">
                <a:cs typeface="Calibri"/>
              </a:rPr>
              <a:t>r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ne</a:t>
            </a:r>
            <a:r>
              <a:rPr lang="en-US" sz="2200" spc="-18" dirty="0">
                <a:cs typeface="Calibri"/>
              </a:rPr>
              <a:t>s</a:t>
            </a:r>
            <a:r>
              <a:rPr lang="en-US" sz="2200" spc="-22" dirty="0">
                <a:cs typeface="Calibri"/>
              </a:rPr>
              <a:t>t</a:t>
            </a:r>
            <a:r>
              <a:rPr lang="en-US" sz="2200" dirty="0">
                <a:cs typeface="Calibri"/>
              </a:rPr>
              <a:t>ed</a:t>
            </a:r>
            <a:r>
              <a:rPr lang="en-US" sz="2200" spc="-13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models,</a:t>
            </a:r>
            <a:r>
              <a:rPr lang="en-US" sz="2200" spc="-4" dirty="0">
                <a:cs typeface="Calibri"/>
              </a:rPr>
              <a:t> addin</a:t>
            </a:r>
            <a:r>
              <a:rPr lang="en-US" sz="2200" dirty="0">
                <a:cs typeface="Calibri"/>
              </a:rPr>
              <a:t>g</a:t>
            </a:r>
            <a:r>
              <a:rPr lang="en-US" sz="2200" spc="-13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a meaningless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spc="-4" dirty="0">
                <a:cs typeface="Calibri"/>
              </a:rPr>
              <a:t>p</a:t>
            </a:r>
            <a:r>
              <a:rPr lang="en-US" sz="2200" spc="-26" dirty="0">
                <a:cs typeface="Calibri"/>
              </a:rPr>
              <a:t>r</a:t>
            </a:r>
            <a:r>
              <a:rPr lang="en-US" sz="2200" spc="-4" dirty="0">
                <a:cs typeface="Calibri"/>
              </a:rPr>
              <a:t>edic</a:t>
            </a:r>
            <a:r>
              <a:rPr lang="en-US" sz="2200" spc="-26" dirty="0">
                <a:cs typeface="Calibri"/>
              </a:rPr>
              <a:t>t</a:t>
            </a:r>
            <a:r>
              <a:rPr lang="en-US" sz="2200" dirty="0">
                <a:cs typeface="Calibri"/>
              </a:rPr>
              <a:t>o</a:t>
            </a:r>
            <a:r>
              <a:rPr lang="en-US" sz="2200" spc="-9" dirty="0">
                <a:cs typeface="Calibri"/>
              </a:rPr>
              <a:t>r </a:t>
            </a:r>
            <a:r>
              <a:rPr lang="en-US" sz="2200" spc="-31" dirty="0">
                <a:cs typeface="Calibri"/>
              </a:rPr>
              <a:t>v</a:t>
            </a:r>
            <a:r>
              <a:rPr lang="en-US" sz="2200" spc="-4" dirty="0">
                <a:cs typeface="Calibri"/>
              </a:rPr>
              <a:t>a</a:t>
            </a:r>
            <a:r>
              <a:rPr lang="en-US" sz="2200" spc="-9" dirty="0">
                <a:cs typeface="Calibri"/>
              </a:rPr>
              <a:t>riabl</a:t>
            </a:r>
            <a:r>
              <a:rPr lang="en-US" sz="2200" dirty="0">
                <a:cs typeface="Calibri"/>
              </a:rPr>
              <a:t>e</a:t>
            </a:r>
            <a:r>
              <a:rPr lang="en-US" sz="2200" spc="-13" dirty="0">
                <a:cs typeface="Calibri"/>
              </a:rPr>
              <a:t> </a:t>
            </a:r>
            <a:r>
              <a:rPr lang="en-US" sz="2200" spc="-4" dirty="0">
                <a:cs typeface="Calibri"/>
              </a:rPr>
              <a:t>will </a:t>
            </a:r>
            <a:r>
              <a:rPr lang="en-US" sz="2200" b="1" i="1" spc="-4" dirty="0">
                <a:cs typeface="Calibri"/>
              </a:rPr>
              <a:t>al</a:t>
            </a:r>
            <a:r>
              <a:rPr lang="en-US" sz="2200" b="1" i="1" spc="-26" dirty="0">
                <a:cs typeface="Calibri"/>
              </a:rPr>
              <a:t>w</a:t>
            </a:r>
            <a:r>
              <a:rPr lang="en-US" sz="2200" b="1" i="1" spc="-40" dirty="0">
                <a:cs typeface="Calibri"/>
              </a:rPr>
              <a:t>a</a:t>
            </a:r>
            <a:r>
              <a:rPr lang="en-US" sz="2200" b="1" i="1" spc="-18" dirty="0">
                <a:cs typeface="Calibri"/>
              </a:rPr>
              <a:t>y</a:t>
            </a:r>
            <a:r>
              <a:rPr lang="en-US" sz="2200" b="1" i="1" dirty="0">
                <a:cs typeface="Calibri"/>
              </a:rPr>
              <a:t>s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spc="-4" dirty="0">
                <a:cs typeface="Calibri"/>
              </a:rPr>
              <a:t>imp</a:t>
            </a:r>
            <a:r>
              <a:rPr lang="en-US" sz="2200" spc="-31" dirty="0">
                <a:cs typeface="Calibri"/>
              </a:rPr>
              <a:t>r</a:t>
            </a:r>
            <a:r>
              <a:rPr lang="en-US" sz="2200" spc="-4" dirty="0">
                <a:cs typeface="Calibri"/>
              </a:rPr>
              <a:t>o</a:t>
            </a:r>
            <a:r>
              <a:rPr lang="en-US" sz="2200" spc="-22" dirty="0">
                <a:cs typeface="Calibri"/>
              </a:rPr>
              <a:t>v</a:t>
            </a:r>
            <a:r>
              <a:rPr lang="en-US" sz="2200" dirty="0">
                <a:cs typeface="Calibri"/>
              </a:rPr>
              <a:t>e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the</a:t>
            </a:r>
            <a:r>
              <a:rPr lang="en-US" sz="2200" spc="-4" dirty="0">
                <a:cs typeface="Calibri"/>
              </a:rPr>
              <a:t> lo</a:t>
            </a:r>
            <a:r>
              <a:rPr lang="en-US" sz="2200" dirty="0">
                <a:cs typeface="Calibri"/>
              </a:rPr>
              <a:t>g</a:t>
            </a:r>
            <a:r>
              <a:rPr lang="en-US" sz="2200" spc="-4" dirty="0">
                <a:cs typeface="Calibri"/>
              </a:rPr>
              <a:t>‐li</a:t>
            </a:r>
            <a:r>
              <a:rPr lang="en-US" sz="2200" spc="-62" dirty="0">
                <a:cs typeface="Calibri"/>
              </a:rPr>
              <a:t>k</a:t>
            </a:r>
            <a:r>
              <a:rPr lang="en-US" sz="2200" spc="-4" dirty="0">
                <a:cs typeface="Calibri"/>
              </a:rPr>
              <a:t>elihood</a:t>
            </a:r>
          </a:p>
          <a:p>
            <a:pPr marR="651657">
              <a:tabLst>
                <a:tab pos="666225" algn="l"/>
              </a:tabLst>
            </a:pPr>
            <a:r>
              <a:rPr lang="en-US" sz="2200" dirty="0">
                <a:cs typeface="Calibri"/>
              </a:rPr>
              <a:t>ne</a:t>
            </a:r>
            <a:r>
              <a:rPr lang="en-US" sz="2200" spc="-18" dirty="0">
                <a:cs typeface="Calibri"/>
              </a:rPr>
              <a:t>s</a:t>
            </a:r>
            <a:r>
              <a:rPr lang="en-US" sz="2200" spc="-22" dirty="0">
                <a:cs typeface="Calibri"/>
              </a:rPr>
              <a:t>t</a:t>
            </a:r>
            <a:r>
              <a:rPr lang="en-US" sz="2200" dirty="0">
                <a:cs typeface="Calibri"/>
              </a:rPr>
              <a:t>ed</a:t>
            </a:r>
            <a:r>
              <a:rPr lang="en-US" sz="2200" spc="-13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=</a:t>
            </a:r>
            <a:r>
              <a:rPr lang="en-US" sz="2200" spc="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one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model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spc="-4" dirty="0">
                <a:cs typeface="Calibri"/>
              </a:rPr>
              <a:t>i</a:t>
            </a:r>
            <a:r>
              <a:rPr lang="en-US" sz="2200" dirty="0">
                <a:cs typeface="Calibri"/>
              </a:rPr>
              <a:t>s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a </a:t>
            </a:r>
            <a:r>
              <a:rPr lang="en-US" sz="2200" spc="-4" dirty="0">
                <a:cs typeface="Calibri"/>
              </a:rPr>
              <a:t>specia</a:t>
            </a:r>
            <a:r>
              <a:rPr lang="en-US" sz="2200" dirty="0">
                <a:cs typeface="Calibri"/>
              </a:rPr>
              <a:t>l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spc="-18" dirty="0">
                <a:cs typeface="Calibri"/>
              </a:rPr>
              <a:t>c</a:t>
            </a:r>
            <a:r>
              <a:rPr lang="en-US" sz="2200" spc="-4" dirty="0">
                <a:cs typeface="Calibri"/>
              </a:rPr>
              <a:t>as</a:t>
            </a:r>
            <a:r>
              <a:rPr lang="en-US" sz="2200" dirty="0">
                <a:cs typeface="Calibri"/>
              </a:rPr>
              <a:t>e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of</a:t>
            </a:r>
            <a:r>
              <a:rPr lang="en-US" sz="2200" spc="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the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othe</a:t>
            </a:r>
            <a:r>
              <a:rPr lang="en-US" sz="2200" spc="-176" dirty="0">
                <a:cs typeface="Calibri"/>
              </a:rPr>
              <a:t>r</a:t>
            </a:r>
            <a:r>
              <a:rPr lang="en-US" sz="2200" spc="-9" dirty="0">
                <a:cs typeface="Calibri"/>
              </a:rPr>
              <a:t>, </a:t>
            </a:r>
            <a:r>
              <a:rPr lang="en-US" sz="2200" dirty="0">
                <a:cs typeface="Calibri"/>
              </a:rPr>
              <a:t>e</a:t>
            </a:r>
            <a:r>
              <a:rPr lang="en-US" sz="2200" spc="22" dirty="0">
                <a:cs typeface="Calibri"/>
              </a:rPr>
              <a:t>.</a:t>
            </a:r>
            <a:r>
              <a:rPr lang="en-US" sz="2200" dirty="0">
                <a:cs typeface="Calibri"/>
              </a:rPr>
              <a:t>g.,</a:t>
            </a:r>
            <a:r>
              <a:rPr lang="en-US" sz="2200" spc="-13" dirty="0">
                <a:cs typeface="Calibri"/>
              </a:rPr>
              <a:t> pooling all acorns vs. dividing acorns by species / one p for both colors vs. p’s for each color</a:t>
            </a:r>
            <a:endParaRPr lang="en-US" sz="2200" dirty="0">
              <a:cs typeface="Times New Roman"/>
            </a:endParaRPr>
          </a:p>
          <a:p>
            <a:pPr marL="10646" marR="244301" indent="0">
              <a:buNone/>
            </a:pPr>
            <a:r>
              <a:rPr lang="en-US" sz="2200" spc="-110" dirty="0">
                <a:cs typeface="Calibri"/>
              </a:rPr>
              <a:t>F</a:t>
            </a:r>
            <a:r>
              <a:rPr lang="en-US" sz="2200" spc="-18" dirty="0">
                <a:cs typeface="Calibri"/>
              </a:rPr>
              <a:t>A</a:t>
            </a:r>
            <a:r>
              <a:rPr lang="en-US" sz="2200" spc="9" dirty="0">
                <a:cs typeface="Calibri"/>
              </a:rPr>
              <a:t>C</a:t>
            </a:r>
            <a:r>
              <a:rPr lang="en-US" sz="2200" spc="-128" dirty="0">
                <a:cs typeface="Calibri"/>
              </a:rPr>
              <a:t>T</a:t>
            </a:r>
            <a:r>
              <a:rPr lang="en-US" sz="2200" spc="-9" dirty="0">
                <a:cs typeface="Calibri"/>
              </a:rPr>
              <a:t>:</a:t>
            </a:r>
            <a:r>
              <a:rPr lang="en-US" sz="2200" spc="4" dirty="0">
                <a:cs typeface="Calibri"/>
              </a:rPr>
              <a:t> </a:t>
            </a:r>
            <a:r>
              <a:rPr lang="en-US" sz="2200" spc="-26" dirty="0">
                <a:cs typeface="Calibri"/>
              </a:rPr>
              <a:t>F</a:t>
            </a:r>
            <a:r>
              <a:rPr lang="en-US" sz="2200" dirty="0">
                <a:cs typeface="Calibri"/>
              </a:rPr>
              <a:t>o</a:t>
            </a:r>
            <a:r>
              <a:rPr lang="en-US" sz="2200" spc="-9" dirty="0">
                <a:cs typeface="Calibri"/>
              </a:rPr>
              <a:t>r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non</a:t>
            </a:r>
            <a:r>
              <a:rPr lang="en-US" sz="2200" spc="-4" dirty="0">
                <a:cs typeface="Calibri"/>
              </a:rPr>
              <a:t>‐ne</a:t>
            </a:r>
            <a:r>
              <a:rPr lang="en-US" sz="2200" spc="-18" dirty="0">
                <a:cs typeface="Calibri"/>
              </a:rPr>
              <a:t>s</a:t>
            </a:r>
            <a:r>
              <a:rPr lang="en-US" sz="2200" spc="-22" dirty="0">
                <a:cs typeface="Calibri"/>
              </a:rPr>
              <a:t>t</a:t>
            </a:r>
            <a:r>
              <a:rPr lang="en-US" sz="2200" dirty="0">
                <a:cs typeface="Calibri"/>
              </a:rPr>
              <a:t>ed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models,</a:t>
            </a:r>
            <a:r>
              <a:rPr lang="en-US" sz="2200" spc="-18" dirty="0">
                <a:cs typeface="Calibri"/>
              </a:rPr>
              <a:t> </a:t>
            </a:r>
            <a:r>
              <a:rPr lang="en-US" sz="2200" spc="-4" dirty="0">
                <a:cs typeface="Calibri"/>
              </a:rPr>
              <a:t>addin</a:t>
            </a:r>
            <a:r>
              <a:rPr lang="en-US" sz="2200" dirty="0">
                <a:cs typeface="Calibri"/>
              </a:rPr>
              <a:t>g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a</a:t>
            </a:r>
            <a:r>
              <a:rPr lang="en-US" sz="2200" spc="-4" dirty="0">
                <a:cs typeface="Calibri"/>
              </a:rPr>
              <a:t> meaningless p</a:t>
            </a:r>
            <a:r>
              <a:rPr lang="en-US" sz="2200" spc="-26" dirty="0">
                <a:cs typeface="Calibri"/>
              </a:rPr>
              <a:t>r</a:t>
            </a:r>
            <a:r>
              <a:rPr lang="en-US" sz="2200" dirty="0">
                <a:cs typeface="Calibri"/>
              </a:rPr>
              <a:t>edic</a:t>
            </a:r>
            <a:r>
              <a:rPr lang="en-US" sz="2200" spc="-26" dirty="0">
                <a:cs typeface="Calibri"/>
              </a:rPr>
              <a:t>t</a:t>
            </a:r>
            <a:r>
              <a:rPr lang="en-US" sz="2200" dirty="0">
                <a:cs typeface="Calibri"/>
              </a:rPr>
              <a:t>o</a:t>
            </a:r>
            <a:r>
              <a:rPr lang="en-US" sz="2200" spc="-9" dirty="0">
                <a:cs typeface="Calibri"/>
              </a:rPr>
              <a:t>r</a:t>
            </a:r>
            <a:r>
              <a:rPr lang="en-US" sz="2200" spc="-22" dirty="0">
                <a:cs typeface="Calibri"/>
              </a:rPr>
              <a:t> </a:t>
            </a:r>
            <a:r>
              <a:rPr lang="en-US" sz="2200" spc="-26" dirty="0">
                <a:cs typeface="Calibri"/>
              </a:rPr>
              <a:t>v</a:t>
            </a:r>
            <a:r>
              <a:rPr lang="en-US" sz="2200" dirty="0">
                <a:cs typeface="Calibri"/>
              </a:rPr>
              <a:t>a</a:t>
            </a:r>
            <a:r>
              <a:rPr lang="en-US" sz="2200" spc="-13" dirty="0">
                <a:cs typeface="Calibri"/>
              </a:rPr>
              <a:t>r</a:t>
            </a:r>
            <a:r>
              <a:rPr lang="en-US" sz="2200" spc="-4" dirty="0">
                <a:cs typeface="Calibri"/>
              </a:rPr>
              <a:t>ia</a:t>
            </a:r>
            <a:r>
              <a:rPr lang="en-US" sz="2200" spc="-13" dirty="0">
                <a:cs typeface="Calibri"/>
              </a:rPr>
              <a:t>b</a:t>
            </a:r>
            <a:r>
              <a:rPr lang="en-US" sz="2200" spc="-4" dirty="0">
                <a:cs typeface="Calibri"/>
              </a:rPr>
              <a:t>l</a:t>
            </a:r>
            <a:r>
              <a:rPr lang="en-US" sz="2200" dirty="0">
                <a:cs typeface="Calibri"/>
              </a:rPr>
              <a:t>e</a:t>
            </a:r>
            <a:r>
              <a:rPr lang="en-US" sz="2200" spc="-13" dirty="0">
                <a:cs typeface="Calibri"/>
              </a:rPr>
              <a:t> </a:t>
            </a:r>
            <a:r>
              <a:rPr lang="en-US" sz="2200" spc="-4" dirty="0">
                <a:cs typeface="Calibri"/>
              </a:rPr>
              <a:t>will </a:t>
            </a:r>
            <a:r>
              <a:rPr lang="en-US" sz="2200" b="1" i="1" spc="-4" dirty="0">
                <a:cs typeface="Calibri"/>
              </a:rPr>
              <a:t>usuall</a:t>
            </a:r>
            <a:r>
              <a:rPr lang="en-US" sz="2200" b="1" i="1" dirty="0">
                <a:cs typeface="Calibri"/>
              </a:rPr>
              <a:t>y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spc="-4" dirty="0">
                <a:cs typeface="Calibri"/>
              </a:rPr>
              <a:t>imp</a:t>
            </a:r>
            <a:r>
              <a:rPr lang="en-US" sz="2200" spc="-35" dirty="0">
                <a:cs typeface="Calibri"/>
              </a:rPr>
              <a:t>r</a:t>
            </a:r>
            <a:r>
              <a:rPr lang="en-US" sz="2200" spc="-9" dirty="0">
                <a:cs typeface="Calibri"/>
              </a:rPr>
              <a:t>o</a:t>
            </a:r>
            <a:r>
              <a:rPr lang="en-US" sz="2200" spc="-22" dirty="0">
                <a:cs typeface="Calibri"/>
              </a:rPr>
              <a:t>v</a:t>
            </a:r>
            <a:r>
              <a:rPr lang="en-US" sz="2200" dirty="0">
                <a:cs typeface="Calibri"/>
              </a:rPr>
              <a:t>e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the</a:t>
            </a:r>
            <a:r>
              <a:rPr lang="en-US" sz="2200" spc="-4" dirty="0">
                <a:cs typeface="Calibri"/>
              </a:rPr>
              <a:t> lo</a:t>
            </a:r>
            <a:r>
              <a:rPr lang="en-US" sz="2200" dirty="0">
                <a:cs typeface="Calibri"/>
              </a:rPr>
              <a:t>g</a:t>
            </a:r>
            <a:r>
              <a:rPr lang="en-US" sz="2200" spc="-4" dirty="0">
                <a:cs typeface="Calibri"/>
              </a:rPr>
              <a:t>‐li</a:t>
            </a:r>
            <a:r>
              <a:rPr lang="en-US" sz="2200" spc="-62" dirty="0">
                <a:cs typeface="Calibri"/>
              </a:rPr>
              <a:t>k</a:t>
            </a:r>
            <a:r>
              <a:rPr lang="en-US" sz="2200" dirty="0">
                <a:cs typeface="Calibri"/>
              </a:rPr>
              <a:t>elihood </a:t>
            </a:r>
          </a:p>
          <a:p>
            <a:pPr marL="353546" marR="244301"/>
            <a:r>
              <a:rPr lang="en-US" sz="2200" dirty="0">
                <a:cs typeface="Calibri"/>
              </a:rPr>
              <a:t>non</a:t>
            </a:r>
            <a:r>
              <a:rPr lang="en-US" sz="2200" spc="-4" dirty="0">
                <a:cs typeface="Calibri"/>
              </a:rPr>
              <a:t>‐ne</a:t>
            </a:r>
            <a:r>
              <a:rPr lang="en-US" sz="2200" spc="-18" dirty="0">
                <a:cs typeface="Calibri"/>
              </a:rPr>
              <a:t>s</a:t>
            </a:r>
            <a:r>
              <a:rPr lang="en-US" sz="2200" spc="-22" dirty="0">
                <a:cs typeface="Calibri"/>
              </a:rPr>
              <a:t>t</a:t>
            </a:r>
            <a:r>
              <a:rPr lang="en-US" sz="2200" dirty="0">
                <a:cs typeface="Calibri"/>
              </a:rPr>
              <a:t>ed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=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one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model</a:t>
            </a:r>
            <a:r>
              <a:rPr lang="en-US" sz="2200" spc="-4" dirty="0">
                <a:cs typeface="Calibri"/>
              </a:rPr>
              <a:t> i</a:t>
            </a:r>
            <a:r>
              <a:rPr lang="en-US" sz="2200" dirty="0">
                <a:cs typeface="Calibri"/>
              </a:rPr>
              <a:t>s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b="1" i="1" dirty="0">
                <a:cs typeface="Calibri"/>
              </a:rPr>
              <a:t>not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a</a:t>
            </a:r>
            <a:r>
              <a:rPr lang="en-US" sz="2200" spc="-4" dirty="0">
                <a:cs typeface="Calibri"/>
              </a:rPr>
              <a:t> specia</a:t>
            </a:r>
            <a:r>
              <a:rPr lang="en-US" sz="2200" dirty="0">
                <a:cs typeface="Calibri"/>
              </a:rPr>
              <a:t>l</a:t>
            </a:r>
            <a:r>
              <a:rPr lang="en-US" sz="2200" spc="-18" dirty="0">
                <a:cs typeface="Calibri"/>
              </a:rPr>
              <a:t> c</a:t>
            </a:r>
            <a:r>
              <a:rPr lang="en-US" sz="2200" dirty="0">
                <a:cs typeface="Calibri"/>
              </a:rPr>
              <a:t>ase</a:t>
            </a:r>
            <a:r>
              <a:rPr lang="en-US" sz="2200" spc="-9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of</a:t>
            </a:r>
            <a:r>
              <a:rPr lang="en-US" sz="2200" spc="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the</a:t>
            </a:r>
            <a:r>
              <a:rPr lang="en-US" sz="2200" spc="-4" dirty="0">
                <a:cs typeface="Calibri"/>
              </a:rPr>
              <a:t> </a:t>
            </a:r>
            <a:r>
              <a:rPr lang="en-US" sz="2200" dirty="0">
                <a:cs typeface="Calibri"/>
              </a:rPr>
              <a:t>othe</a:t>
            </a:r>
            <a:r>
              <a:rPr lang="en-US" sz="2200" spc="-176" dirty="0">
                <a:cs typeface="Calibri"/>
              </a:rPr>
              <a:t>r</a:t>
            </a:r>
            <a:r>
              <a:rPr lang="en-US" sz="2200" spc="-9" dirty="0">
                <a:cs typeface="Calibri"/>
              </a:rPr>
              <a:t>, </a:t>
            </a:r>
            <a:r>
              <a:rPr lang="en-US" sz="2200" dirty="0">
                <a:cs typeface="Calibri"/>
              </a:rPr>
              <a:t>e</a:t>
            </a:r>
            <a:r>
              <a:rPr lang="en-US" sz="2200" spc="22" dirty="0">
                <a:cs typeface="Calibri"/>
              </a:rPr>
              <a:t>.</a:t>
            </a:r>
            <a:r>
              <a:rPr lang="en-US" sz="2200" dirty="0">
                <a:cs typeface="Calibri"/>
              </a:rPr>
              <a:t>g., classifying</a:t>
            </a:r>
            <a:r>
              <a:rPr lang="en-US" sz="2200" spc="-13" dirty="0">
                <a:cs typeface="Calibri"/>
              </a:rPr>
              <a:t> </a:t>
            </a:r>
            <a:r>
              <a:rPr lang="en-US" sz="2200" spc="-4" dirty="0">
                <a:cs typeface="Calibri"/>
              </a:rPr>
              <a:t>acorns</a:t>
            </a:r>
            <a:r>
              <a:rPr lang="en-US" sz="2200" spc="-18" dirty="0">
                <a:cs typeface="Calibri"/>
              </a:rPr>
              <a:t> </a:t>
            </a:r>
            <a:r>
              <a:rPr lang="en-US" sz="2200" spc="-13" dirty="0">
                <a:cs typeface="Calibri"/>
              </a:rPr>
              <a:t>b</a:t>
            </a:r>
            <a:r>
              <a:rPr lang="en-US" sz="2200" dirty="0">
                <a:cs typeface="Calibri"/>
              </a:rPr>
              <a:t>y </a:t>
            </a:r>
            <a:r>
              <a:rPr lang="en-US" sz="2200" spc="-4" dirty="0">
                <a:cs typeface="Calibri"/>
              </a:rPr>
              <a:t>si</a:t>
            </a:r>
            <a:r>
              <a:rPr lang="en-US" sz="2200" spc="-22" dirty="0">
                <a:cs typeface="Calibri"/>
              </a:rPr>
              <a:t>t</a:t>
            </a:r>
            <a:r>
              <a:rPr lang="en-US" sz="2200" dirty="0">
                <a:cs typeface="Calibri"/>
              </a:rPr>
              <a:t>e vs. classifying by species / p’s for each color vs. p’s for each bag</a:t>
            </a:r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8911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6F58F-3FD1-3C4A-A823-8C898A12A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18B76-C146-FA48-B64F-C331CD3A5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far we’ve described distributions with probability density functions (PDF), e.g. </a:t>
            </a:r>
            <a:r>
              <a:rPr lang="en-US" dirty="0" err="1">
                <a:latin typeface="Courier" pitchFamily="2" charset="0"/>
              </a:rPr>
              <a:t>dbinom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/>
              <a:t>For discrete distributions, like the binomial distribution, these are bar graphs where all the bars add up to 1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E05184D-7487-E44A-A632-414B952D2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60" y="3429000"/>
            <a:ext cx="5552440" cy="3429000"/>
          </a:xfrm>
          <a:prstGeom prst="rect">
            <a:avLst/>
          </a:prstGeom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E77C981-A17E-C848-8A8D-91E631652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29000"/>
            <a:ext cx="555244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663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6F58F-3FD1-3C4A-A823-8C898A12A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18B76-C146-FA48-B64F-C331CD3A5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also plot a cumulative distribution function (CDF) for a binomial distribution with </a:t>
            </a:r>
            <a:r>
              <a:rPr lang="en-US" dirty="0" err="1">
                <a:latin typeface="Courier" pitchFamily="2" charset="0"/>
              </a:rPr>
              <a:t>pbinom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/>
              <a:t>Represents probability that an observed value of random variable X is smaller than any particular value of x.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CC56C45-2283-1447-91FE-C790622F2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0" y="3429000"/>
            <a:ext cx="5552440" cy="3429000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C5E4A529-B060-F24E-8228-F9301F1BB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429000"/>
            <a:ext cx="555244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728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A115-8D0F-DA44-B866-1407549AE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95A42-D09B-3C4B-B7E2-6BAFBC6C6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17638"/>
            <a:ext cx="5730240" cy="4525963"/>
          </a:xfrm>
        </p:spPr>
        <p:txBody>
          <a:bodyPr/>
          <a:lstStyle/>
          <a:p>
            <a:r>
              <a:rPr lang="en-US" dirty="0"/>
              <a:t>Many random variables are continuous.  </a:t>
            </a:r>
          </a:p>
          <a:p>
            <a:r>
              <a:rPr lang="en-US" dirty="0"/>
              <a:t>PDF for normal distribution with </a:t>
            </a:r>
            <a:r>
              <a:rPr lang="en-US" dirty="0" err="1">
                <a:latin typeface="Courier" pitchFamily="2" charset="0"/>
              </a:rPr>
              <a:t>dnorm</a:t>
            </a:r>
            <a:r>
              <a:rPr lang="en-US" dirty="0">
                <a:latin typeface="Courier" pitchFamily="2" charset="0"/>
              </a:rPr>
              <a:t>(x, mean, </a:t>
            </a:r>
            <a:r>
              <a:rPr lang="en-US" dirty="0" err="1">
                <a:latin typeface="Courier" pitchFamily="2" charset="0"/>
              </a:rPr>
              <a:t>sd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238EA5-FD10-6740-A48A-435D6EE19C7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2285" y="599921"/>
            <a:ext cx="5734145" cy="61613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1ED40A-02F0-AE46-BFCB-FAF9E845C90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42792" y="2971800"/>
            <a:ext cx="3903010" cy="40018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9035C6-481F-8E47-920E-B01038AF41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3914"/>
          <a:stretch/>
        </p:blipFill>
        <p:spPr>
          <a:xfrm>
            <a:off x="5567164" y="3633470"/>
            <a:ext cx="2775628" cy="2434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60E6CD-8E01-1D4F-9DB4-0105F78055FC}"/>
              </a:ext>
            </a:extLst>
          </p:cNvPr>
          <p:cNvSpPr txBox="1"/>
          <p:nvPr/>
        </p:nvSpPr>
        <p:spPr>
          <a:xfrm>
            <a:off x="3525615" y="1750051"/>
            <a:ext cx="1743875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80" dirty="0"/>
              <a:t>mean = 27.2</a:t>
            </a:r>
          </a:p>
          <a:p>
            <a:r>
              <a:rPr lang="en-US" sz="1980" dirty="0"/>
              <a:t>variance = 59.0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5400B-3624-574C-BE3F-9D7E37FBE166}"/>
              </a:ext>
            </a:extLst>
          </p:cNvPr>
          <p:cNvSpPr txBox="1"/>
          <p:nvPr/>
        </p:nvSpPr>
        <p:spPr>
          <a:xfrm>
            <a:off x="1710809" y="5295900"/>
            <a:ext cx="2863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Any particular value of x = 0</a:t>
            </a:r>
          </a:p>
        </p:txBody>
      </p:sp>
    </p:spTree>
    <p:extLst>
      <p:ext uri="{BB962C8B-B14F-4D97-AF65-F5344CB8AC3E}">
        <p14:creationId xmlns:p14="http://schemas.microsoft.com/office/powerpoint/2010/main" val="3512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1706</TotalTime>
  <Words>1886</Words>
  <Application>Microsoft Macintosh PowerPoint</Application>
  <PresentationFormat>Widescreen</PresentationFormat>
  <Paragraphs>249</Paragraphs>
  <Slides>30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</vt:lpstr>
      <vt:lpstr>Avenir Next</vt:lpstr>
      <vt:lpstr>Avenir Next Demi Bold</vt:lpstr>
      <vt:lpstr>Calibri</vt:lpstr>
      <vt:lpstr>Cambria</vt:lpstr>
      <vt:lpstr>Cambria Math</vt:lpstr>
      <vt:lpstr>Courier</vt:lpstr>
      <vt:lpstr>Courier New</vt:lpstr>
      <vt:lpstr>Office Theme</vt:lpstr>
      <vt:lpstr>Preview of Where We’re Going</vt:lpstr>
      <vt:lpstr>Sampling Variation</vt:lpstr>
      <vt:lpstr>Exercise</vt:lpstr>
      <vt:lpstr>Class Data</vt:lpstr>
      <vt:lpstr>Data analysis (in R)</vt:lpstr>
      <vt:lpstr>More facts about likelihood</vt:lpstr>
      <vt:lpstr>More on Distributions</vt:lpstr>
      <vt:lpstr>More on Distributions</vt:lpstr>
      <vt:lpstr>Continuous Distributions</vt:lpstr>
      <vt:lpstr>PowerPoint Presentation</vt:lpstr>
      <vt:lpstr>PowerPoint Presentation</vt:lpstr>
      <vt:lpstr>PowerPoint Presentation</vt:lpstr>
      <vt:lpstr>PowerPoint Presentation</vt:lpstr>
      <vt:lpstr>Intro to Inference</vt:lpstr>
      <vt:lpstr>LR follows a continuous distribution</vt:lpstr>
      <vt:lpstr>Under null condition, we expect most values of -2*Ln(LR) to be between 0 and 1.  More rarely higher values.  BTW: use dchisq(x, df) to get PDF for chi-square distribution</vt:lpstr>
      <vt:lpstr>PowerPoint Presentation</vt:lpstr>
      <vt:lpstr>PowerPoint Presentation</vt:lpstr>
      <vt:lpstr>PowerPoint Presentation</vt:lpstr>
      <vt:lpstr>Other chi-square distributions</vt:lpstr>
      <vt:lpstr>Using the LRT</vt:lpstr>
      <vt:lpstr>To R!</vt:lpstr>
      <vt:lpstr>Akaike’s Information Criterion (AIC)</vt:lpstr>
      <vt:lpstr>Akaike’s Information Criterion (AIC)</vt:lpstr>
      <vt:lpstr>Using AIC</vt:lpstr>
      <vt:lpstr>Calculate AIC and ∆AIC for skittles models</vt:lpstr>
      <vt:lpstr>R Code to calculate AIC</vt:lpstr>
      <vt:lpstr>PowerPoint Presentation</vt:lpstr>
      <vt:lpstr>PowerPoint Presentation</vt:lpstr>
      <vt:lpstr>Back to Oaks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Avenir Next</vt:lpstr>
      <vt:lpstr>Avenir Next Demi Bold</vt:lpstr>
      <vt:lpstr>Calibri</vt:lpstr>
      <vt:lpstr>Courier New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Maximum Likelihood</dc:title>
  <dc:creator>Eric Scott</dc:creator>
  <cp:keywords/>
  <cp:lastModifiedBy>Scott, Eric R.</cp:lastModifiedBy>
  <cp:revision>48</cp:revision>
  <cp:lastPrinted>2020-02-04T23:50:37Z</cp:lastPrinted>
  <dcterms:created xsi:type="dcterms:W3CDTF">2020-01-28T19:07:43Z</dcterms:created>
  <dcterms:modified xsi:type="dcterms:W3CDTF">2020-02-06T19:44:02Z</dcterms:modified>
</cp:coreProperties>
</file>